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6" r:id="rId2"/>
    <p:sldId id="281" r:id="rId3"/>
    <p:sldId id="283" r:id="rId4"/>
    <p:sldId id="298" r:id="rId5"/>
    <p:sldId id="299" r:id="rId6"/>
    <p:sldId id="302" r:id="rId7"/>
    <p:sldId id="310" r:id="rId8"/>
    <p:sldId id="272" r:id="rId9"/>
    <p:sldId id="286" r:id="rId10"/>
    <p:sldId id="285" r:id="rId11"/>
    <p:sldId id="287" r:id="rId12"/>
    <p:sldId id="274" r:id="rId13"/>
    <p:sldId id="289" r:id="rId14"/>
    <p:sldId id="290" r:id="rId15"/>
    <p:sldId id="275" r:id="rId16"/>
    <p:sldId id="292" r:id="rId17"/>
    <p:sldId id="301" r:id="rId18"/>
    <p:sldId id="300" r:id="rId19"/>
    <p:sldId id="296" r:id="rId20"/>
    <p:sldId id="297" r:id="rId21"/>
    <p:sldId id="311" r:id="rId22"/>
    <p:sldId id="267" r:id="rId23"/>
    <p:sldId id="313" r:id="rId24"/>
    <p:sldId id="312" r:id="rId25"/>
    <p:sldId id="270" r:id="rId26"/>
    <p:sldId id="305" r:id="rId27"/>
    <p:sldId id="306" r:id="rId28"/>
    <p:sldId id="303" r:id="rId29"/>
    <p:sldId id="288" r:id="rId30"/>
    <p:sldId id="307" r:id="rId31"/>
    <p:sldId id="308" r:id="rId32"/>
    <p:sldId id="309" r:id="rId33"/>
    <p:sldId id="291" r:id="rId34"/>
    <p:sldId id="293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85422" autoAdjust="0"/>
  </p:normalViewPr>
  <p:slideViewPr>
    <p:cSldViewPr snapToGrid="0">
      <p:cViewPr varScale="1">
        <p:scale>
          <a:sx n="94" d="100"/>
          <a:sy n="94" d="100"/>
        </p:scale>
        <p:origin x="6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AFF7C-6CDC-4973-8698-909A968B8063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6AD09-FC55-4CB6-B411-D43CC4222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46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Current best quantum chips can manipulate around 1000 qubits, while solving practical tasks such as Shor’s algorithm need around 10^6 qubits. </a:t>
            </a:r>
          </a:p>
          <a:p>
            <a:endParaRPr lang="en-US" altLang="zh-CN" dirty="0"/>
          </a:p>
          <a:p>
            <a:r>
              <a:rPr lang="en-US" altLang="zh-CN" dirty="0"/>
              <a:t>There is a big gap.</a:t>
            </a:r>
          </a:p>
          <a:p>
            <a:endParaRPr lang="en-US" altLang="zh-CN" dirty="0"/>
          </a:p>
          <a:p>
            <a:r>
              <a:rPr lang="en-US" altLang="zh-CN" dirty="0"/>
              <a:t>To solve scalability, one natural way is to develop quantum hardware to make quantum chips bigger.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6AD09-FC55-4CB6-B411-D43CC4222FA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25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Another way is utilizing a paradigm called the distributed quantum computing, which combine multiple quantum chips and use them together. </a:t>
            </a:r>
          </a:p>
          <a:p>
            <a:endParaRPr lang="en-US" altLang="zh-CN" dirty="0"/>
          </a:p>
          <a:p>
            <a:r>
              <a:rPr lang="en-US" altLang="zh-CN" dirty="0"/>
              <a:t>The good thing is that we can easily increase the number of qubit. But the operation is limited to LOCC only.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6AD09-FC55-4CB6-B411-D43CC4222FA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823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 what about noise, the quantum noise could corrupt the quantum systems, making the results unreliable. </a:t>
            </a:r>
          </a:p>
          <a:p>
            <a:endParaRPr lang="en-US" altLang="zh-CN" dirty="0"/>
          </a:p>
          <a:p>
            <a:r>
              <a:rPr lang="en-US" altLang="zh-CN" dirty="0"/>
              <a:t>There are many way to solve noise such as quantum error correction code and error mitigation. </a:t>
            </a:r>
          </a:p>
          <a:p>
            <a:endParaRPr lang="en-US" altLang="zh-CN" dirty="0"/>
          </a:p>
          <a:p>
            <a:r>
              <a:rPr lang="en-US" altLang="zh-CN" dirty="0"/>
              <a:t>Here I would like to talk about another strategy called purification. The main idea is to generate a less noised quantum state by consuming multiple noisy copies.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6AD09-FC55-4CB6-B411-D43CC4222FA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65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Ok here is the brief introduction to quantum state purification.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6AD09-FC55-4CB6-B411-D43CC4222FA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421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From the definition, clearly, the purification protocol is not unique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How to judge which one has the best performance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6AD09-FC55-4CB6-B411-D43CC4222FA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488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Introduce the figure</a:t>
            </a:r>
          </a:p>
          <a:p>
            <a:endParaRPr lang="en-US" altLang="zh-CN" b="1" dirty="0"/>
          </a:p>
          <a:p>
            <a:r>
              <a:rPr lang="en-US" altLang="zh-CN" b="0" dirty="0"/>
              <a:t>Here we study the scenario of distributed quantum computing scenario, such a protocol no longer works as it is hard to implement the control-swap between chips</a:t>
            </a:r>
          </a:p>
          <a:p>
            <a:endParaRPr lang="en-US" altLang="zh-CN" b="1" dirty="0"/>
          </a:p>
          <a:p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6AD09-FC55-4CB6-B411-D43CC4222FA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764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Therefore it is natural to ask that 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 similar purification protocol for distributed computing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6AD09-FC55-4CB6-B411-D43CC4222FA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71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AD92C-AAD9-201D-CCB9-2CE9D7661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4BD277-99C0-C5DD-ED57-2A8615BB6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E400F2E-2D76-6180-9E30-FCA43B528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our case, we are talking about distributed quantum computing, thus we have constraint the operations to LOCC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ECCA69-8EFF-8FEC-AD9B-8D2509004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6AD09-FC55-4CB6-B411-D43CC4222FA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055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A53EC-96E7-5BCF-768C-911357FDF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8C7C3B4-D2C3-7DD6-D76E-93FD70783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F040515-6648-BF6E-7F78-1EDDA74DE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For some special state set, the 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state purification can reduce the resource distillation</a:t>
            </a:r>
            <a:endParaRPr lang="zh-CN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1ED94A-A47E-D786-2EF0-39F5F6C7A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6AD09-FC55-4CB6-B411-D43CC4222FA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86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4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10.png"/><Relationship Id="rId2" Type="http://schemas.openxmlformats.org/officeDocument/2006/relationships/image" Target="../media/image1010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690.png"/><Relationship Id="rId18" Type="http://schemas.openxmlformats.org/officeDocument/2006/relationships/image" Target="../media/image740.png"/><Relationship Id="rId3" Type="http://schemas.openxmlformats.org/officeDocument/2006/relationships/image" Target="../media/image590.png"/><Relationship Id="rId21" Type="http://schemas.openxmlformats.org/officeDocument/2006/relationships/image" Target="../media/image510.png"/><Relationship Id="rId7" Type="http://schemas.openxmlformats.org/officeDocument/2006/relationships/image" Target="../media/image630.png"/><Relationship Id="rId12" Type="http://schemas.openxmlformats.org/officeDocument/2006/relationships/image" Target="../media/image680.png"/><Relationship Id="rId17" Type="http://schemas.openxmlformats.org/officeDocument/2006/relationships/image" Target="../media/image730.png"/><Relationship Id="rId2" Type="http://schemas.openxmlformats.org/officeDocument/2006/relationships/image" Target="../media/image57.png"/><Relationship Id="rId16" Type="http://schemas.openxmlformats.org/officeDocument/2006/relationships/image" Target="../media/image720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11" Type="http://schemas.openxmlformats.org/officeDocument/2006/relationships/image" Target="../media/image670.png"/><Relationship Id="rId5" Type="http://schemas.openxmlformats.org/officeDocument/2006/relationships/image" Target="../media/image610.png"/><Relationship Id="rId15" Type="http://schemas.openxmlformats.org/officeDocument/2006/relationships/image" Target="../media/image710.png"/><Relationship Id="rId10" Type="http://schemas.openxmlformats.org/officeDocument/2006/relationships/image" Target="../media/image660.png"/><Relationship Id="rId19" Type="http://schemas.openxmlformats.org/officeDocument/2006/relationships/image" Target="../media/image75.png"/><Relationship Id="rId4" Type="http://schemas.openxmlformats.org/officeDocument/2006/relationships/image" Target="../media/image600.png"/><Relationship Id="rId9" Type="http://schemas.openxmlformats.org/officeDocument/2006/relationships/image" Target="../media/image650.png"/><Relationship Id="rId14" Type="http://schemas.openxmlformats.org/officeDocument/2006/relationships/image" Target="../media/image700.png"/><Relationship Id="rId22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102.png"/><Relationship Id="rId3" Type="http://schemas.openxmlformats.org/officeDocument/2006/relationships/image" Target="../media/image79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2" Type="http://schemas.openxmlformats.org/officeDocument/2006/relationships/image" Target="../media/image77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24" Type="http://schemas.openxmlformats.org/officeDocument/2006/relationships/image" Target="../media/image100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58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Relationship Id="rId27" Type="http://schemas.openxmlformats.org/officeDocument/2006/relationships/image" Target="../media/image5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26" Type="http://schemas.openxmlformats.org/officeDocument/2006/relationships/image" Target="../media/image60.png"/><Relationship Id="rId3" Type="http://schemas.openxmlformats.org/officeDocument/2006/relationships/image" Target="../media/image104.png"/><Relationship Id="rId21" Type="http://schemas.openxmlformats.org/officeDocument/2006/relationships/image" Target="../media/image122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5" Type="http://schemas.openxmlformats.org/officeDocument/2006/relationships/image" Target="../media/image126.png"/><Relationship Id="rId2" Type="http://schemas.openxmlformats.org/officeDocument/2006/relationships/image" Target="../media/image1030.pn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24" Type="http://schemas.openxmlformats.org/officeDocument/2006/relationships/image" Target="../media/image125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23" Type="http://schemas.openxmlformats.org/officeDocument/2006/relationships/image" Target="../media/image124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Relationship Id="rId27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78.png"/><Relationship Id="rId7" Type="http://schemas.openxmlformats.org/officeDocument/2006/relationships/image" Target="../media/image1110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910.png"/><Relationship Id="rId10" Type="http://schemas.openxmlformats.org/officeDocument/2006/relationships/image" Target="../media/image140.png"/><Relationship Id="rId4" Type="http://schemas.openxmlformats.org/officeDocument/2006/relationships/image" Target="../media/image810.png"/><Relationship Id="rId9" Type="http://schemas.openxmlformats.org/officeDocument/2006/relationships/image" Target="../media/image1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1.png"/><Relationship Id="rId3" Type="http://schemas.openxmlformats.org/officeDocument/2006/relationships/image" Target="../media/image580.png"/><Relationship Id="rId7" Type="http://schemas.openxmlformats.org/officeDocument/2006/relationships/image" Target="../media/image621.png"/><Relationship Id="rId12" Type="http://schemas.openxmlformats.org/officeDocument/2006/relationships/image" Target="../media/image67.png"/><Relationship Id="rId2" Type="http://schemas.openxmlformats.org/officeDocument/2006/relationships/image" Target="../media/image571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2.png"/><Relationship Id="rId11" Type="http://schemas.openxmlformats.org/officeDocument/2006/relationships/image" Target="../media/image66.png"/><Relationship Id="rId5" Type="http://schemas.openxmlformats.org/officeDocument/2006/relationships/image" Target="../media/image601.png"/><Relationship Id="rId15" Type="http://schemas.openxmlformats.org/officeDocument/2006/relationships/image" Target="../media/image70.png"/><Relationship Id="rId10" Type="http://schemas.openxmlformats.org/officeDocument/2006/relationships/image" Target="../media/image651.png"/><Relationship Id="rId4" Type="http://schemas.openxmlformats.org/officeDocument/2006/relationships/image" Target="../media/image591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5.jpeg"/><Relationship Id="rId5" Type="http://schemas.openxmlformats.org/officeDocument/2006/relationships/image" Target="../media/image18.png"/><Relationship Id="rId1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5.jpeg"/><Relationship Id="rId5" Type="http://schemas.openxmlformats.org/officeDocument/2006/relationships/image" Target="../media/image18.png"/><Relationship Id="rId15" Type="http://schemas.openxmlformats.org/officeDocument/2006/relationships/image" Target="../media/image410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A6504CA-152E-3047-87CF-F3FC7EDE0646}"/>
              </a:ext>
            </a:extLst>
          </p:cNvPr>
          <p:cNvSpPr/>
          <p:nvPr/>
        </p:nvSpPr>
        <p:spPr>
          <a:xfrm>
            <a:off x="0" y="3475079"/>
            <a:ext cx="10441858" cy="108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CDF8A9D8-8952-D16A-8B03-713D746CF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020" y="583695"/>
            <a:ext cx="957998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and  limitations of </a:t>
            </a:r>
            <a:br>
              <a:rPr lang="en-US" altLang="zh-CN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state purification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1F103FE0-90FA-6E33-525E-DF02A4D3B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374" y="3786949"/>
            <a:ext cx="9144000" cy="198406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Benchi Zhao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Yu-Ao Chen,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Xuanqiang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Zhao,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Chengkai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Zhu,</a:t>
            </a:r>
          </a:p>
          <a:p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Giulio </a:t>
            </a:r>
            <a:r>
              <a:rPr lang="en-US" altLang="zh-CN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Chiribella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Xin Wang</a:t>
            </a:r>
          </a:p>
          <a:p>
            <a:endParaRPr lang="en-US" altLang="zh-CN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PRL 136,090203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2026.03.16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7DA98C99-129F-7E38-8CF8-8C6226C31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" t="29896" r="6666" b="31394"/>
          <a:stretch>
            <a:fillRect/>
          </a:stretch>
        </p:blipFill>
        <p:spPr bwMode="auto">
          <a:xfrm>
            <a:off x="2435913" y="5613922"/>
            <a:ext cx="3872626" cy="11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A42593D-7493-8101-56D3-1AA29D2AD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87" y="5719544"/>
            <a:ext cx="1329134" cy="10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7FBEF-EFEA-3254-5E01-051D2F154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C507EF3-22A7-CB96-1D86-934D2B5E62C8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304B88D-E5CA-AF5E-0D93-447A94373894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0CF87A45-ED39-C8C5-54A5-EEE536663FE0}"/>
              </a:ext>
            </a:extLst>
          </p:cNvPr>
          <p:cNvCxnSpPr>
            <a:cxnSpLocks/>
          </p:cNvCxnSpPr>
          <p:nvPr/>
        </p:nvCxnSpPr>
        <p:spPr>
          <a:xfrm>
            <a:off x="2513535" y="3421521"/>
            <a:ext cx="207199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44ECC32-D859-17A2-3EF9-47CEC615E6A2}"/>
              </a:ext>
            </a:extLst>
          </p:cNvPr>
          <p:cNvCxnSpPr>
            <a:cxnSpLocks/>
          </p:cNvCxnSpPr>
          <p:nvPr/>
        </p:nvCxnSpPr>
        <p:spPr>
          <a:xfrm>
            <a:off x="272005" y="4563955"/>
            <a:ext cx="4585729" cy="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2CFBBDC-A763-A0F1-224B-466B636702FD}"/>
              </a:ext>
            </a:extLst>
          </p:cNvPr>
          <p:cNvCxnSpPr>
            <a:cxnSpLocks/>
          </p:cNvCxnSpPr>
          <p:nvPr/>
        </p:nvCxnSpPr>
        <p:spPr>
          <a:xfrm flipV="1">
            <a:off x="1837443" y="3421521"/>
            <a:ext cx="676092" cy="7688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1750F2B-EB0E-6DA4-CF5F-3BC0F64603A8}"/>
              </a:ext>
            </a:extLst>
          </p:cNvPr>
          <p:cNvCxnSpPr>
            <a:cxnSpLocks/>
          </p:cNvCxnSpPr>
          <p:nvPr/>
        </p:nvCxnSpPr>
        <p:spPr>
          <a:xfrm>
            <a:off x="1843830" y="4183143"/>
            <a:ext cx="669705" cy="7616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15AAE9B-BE3A-6961-BADA-9C1DCD8520C7}"/>
              </a:ext>
            </a:extLst>
          </p:cNvPr>
          <p:cNvCxnSpPr>
            <a:cxnSpLocks/>
          </p:cNvCxnSpPr>
          <p:nvPr/>
        </p:nvCxnSpPr>
        <p:spPr>
          <a:xfrm>
            <a:off x="2513535" y="5732672"/>
            <a:ext cx="150105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7381ABB-74D8-0A6C-C690-FA198185F5B8}"/>
              </a:ext>
            </a:extLst>
          </p:cNvPr>
          <p:cNvCxnSpPr>
            <a:cxnSpLocks/>
          </p:cNvCxnSpPr>
          <p:nvPr/>
        </p:nvCxnSpPr>
        <p:spPr>
          <a:xfrm flipV="1">
            <a:off x="1837443" y="4209426"/>
            <a:ext cx="676323" cy="76915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25EDCC8-DF45-1381-E217-A17D50EFF304}"/>
              </a:ext>
            </a:extLst>
          </p:cNvPr>
          <p:cNvCxnSpPr>
            <a:cxnSpLocks/>
          </p:cNvCxnSpPr>
          <p:nvPr/>
        </p:nvCxnSpPr>
        <p:spPr>
          <a:xfrm>
            <a:off x="1837443" y="4963783"/>
            <a:ext cx="676092" cy="7688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FD444B7-3A6B-B06F-C745-45C1D54A7067}"/>
              </a:ext>
            </a:extLst>
          </p:cNvPr>
          <p:cNvCxnSpPr>
            <a:cxnSpLocks/>
          </p:cNvCxnSpPr>
          <p:nvPr/>
        </p:nvCxnSpPr>
        <p:spPr>
          <a:xfrm>
            <a:off x="2513535" y="4944767"/>
            <a:ext cx="1675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75856CF-6744-5087-96D4-E7D4425673DE}"/>
              </a:ext>
            </a:extLst>
          </p:cNvPr>
          <p:cNvCxnSpPr>
            <a:cxnSpLocks/>
          </p:cNvCxnSpPr>
          <p:nvPr/>
        </p:nvCxnSpPr>
        <p:spPr>
          <a:xfrm>
            <a:off x="2513535" y="4209426"/>
            <a:ext cx="207199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61E09C5-8FF7-5939-C9B0-5E2DD8CD4753}"/>
                  </a:ext>
                </a:extLst>
              </p:cNvPr>
              <p:cNvSpPr txBox="1"/>
              <p:nvPr/>
            </p:nvSpPr>
            <p:spPr>
              <a:xfrm>
                <a:off x="2720093" y="2922332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61E09C5-8FF7-5939-C9B0-5E2DD8CD4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093" y="2922332"/>
                <a:ext cx="515496" cy="461665"/>
              </a:xfrm>
              <a:prstGeom prst="rect">
                <a:avLst/>
              </a:prstGeom>
              <a:blipFill>
                <a:blip r:embed="rId2"/>
                <a:stretch>
                  <a:fillRect l="-2353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5C0388E-486A-4A2E-F191-01687ABB4EC7}"/>
                  </a:ext>
                </a:extLst>
              </p:cNvPr>
              <p:cNvSpPr txBox="1"/>
              <p:nvPr/>
            </p:nvSpPr>
            <p:spPr>
              <a:xfrm>
                <a:off x="2679572" y="3776050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5C0388E-486A-4A2E-F191-01687ABB4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572" y="3776050"/>
                <a:ext cx="515496" cy="461665"/>
              </a:xfrm>
              <a:prstGeom prst="rect">
                <a:avLst/>
              </a:prstGeom>
              <a:blipFill>
                <a:blip r:embed="rId3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38117EA-5FDF-72A7-E3E2-912C6B494357}"/>
                  </a:ext>
                </a:extLst>
              </p:cNvPr>
              <p:cNvSpPr txBox="1"/>
              <p:nvPr/>
            </p:nvSpPr>
            <p:spPr>
              <a:xfrm>
                <a:off x="2685895" y="5314692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38117EA-5FDF-72A7-E3E2-912C6B494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95" y="5314692"/>
                <a:ext cx="515496" cy="461665"/>
              </a:xfrm>
              <a:prstGeom prst="rect">
                <a:avLst/>
              </a:prstGeom>
              <a:blipFill>
                <a:blip r:embed="rId4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DB5D559-354D-273E-340D-3A7E07B5DA11}"/>
                  </a:ext>
                </a:extLst>
              </p:cNvPr>
              <p:cNvSpPr txBox="1"/>
              <p:nvPr/>
            </p:nvSpPr>
            <p:spPr>
              <a:xfrm>
                <a:off x="2713645" y="4526069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DB5D559-354D-273E-340D-3A7E07B5D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45" y="4526069"/>
                <a:ext cx="515496" cy="461665"/>
              </a:xfrm>
              <a:prstGeom prst="rect">
                <a:avLst/>
              </a:prstGeom>
              <a:blipFill>
                <a:blip r:embed="rId5"/>
                <a:stretch>
                  <a:fillRect l="-1176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32B3F34-EB69-D75A-9144-C7A60AC731BD}"/>
                  </a:ext>
                </a:extLst>
              </p:cNvPr>
              <p:cNvSpPr txBox="1"/>
              <p:nvPr/>
            </p:nvSpPr>
            <p:spPr>
              <a:xfrm>
                <a:off x="887967" y="3869770"/>
                <a:ext cx="855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32B3F34-EB69-D75A-9144-C7A60AC73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67" y="3869770"/>
                <a:ext cx="855560" cy="461665"/>
              </a:xfrm>
              <a:prstGeom prst="rect">
                <a:avLst/>
              </a:prstGeom>
              <a:blipFill>
                <a:blip r:embed="rId6"/>
                <a:stretch>
                  <a:fillRect l="-2143" r="-18571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762001A-790E-EFC4-C534-C2C18DAE8BEB}"/>
              </a:ext>
            </a:extLst>
          </p:cNvPr>
          <p:cNvCxnSpPr>
            <a:cxnSpLocks/>
          </p:cNvCxnSpPr>
          <p:nvPr/>
        </p:nvCxnSpPr>
        <p:spPr>
          <a:xfrm>
            <a:off x="3901011" y="3860859"/>
            <a:ext cx="124393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1A8CC65-4843-8B48-D5C6-7DD1F35183AC}"/>
              </a:ext>
            </a:extLst>
          </p:cNvPr>
          <p:cNvCxnSpPr>
            <a:cxnSpLocks/>
          </p:cNvCxnSpPr>
          <p:nvPr/>
        </p:nvCxnSpPr>
        <p:spPr>
          <a:xfrm>
            <a:off x="4075559" y="5352855"/>
            <a:ext cx="106938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FBF7B73-0F76-F54A-8ED2-895349A8710F}"/>
                  </a:ext>
                </a:extLst>
              </p:cNvPr>
              <p:cNvSpPr txBox="1"/>
              <p:nvPr/>
            </p:nvSpPr>
            <p:spPr>
              <a:xfrm>
                <a:off x="842380" y="4759109"/>
                <a:ext cx="9133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FBF7B73-0F76-F54A-8ED2-895349A87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80" y="4759109"/>
                <a:ext cx="913347" cy="461665"/>
              </a:xfrm>
              <a:prstGeom prst="rect">
                <a:avLst/>
              </a:prstGeom>
              <a:blipFill>
                <a:blip r:embed="rId7"/>
                <a:stretch>
                  <a:fillRect l="-1333" r="-11333"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5B97C85-69C1-63A2-FAB5-D84809342AAE}"/>
                  </a:ext>
                </a:extLst>
              </p:cNvPr>
              <p:cNvSpPr txBox="1"/>
              <p:nvPr/>
            </p:nvSpPr>
            <p:spPr>
              <a:xfrm>
                <a:off x="4688393" y="3399194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5B97C85-69C1-63A2-FAB5-D84809342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393" y="3399194"/>
                <a:ext cx="51549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D6E4E65-51FE-93FF-9B17-A73EB0A5ABBC}"/>
                  </a:ext>
                </a:extLst>
              </p:cNvPr>
              <p:cNvSpPr txBox="1"/>
              <p:nvPr/>
            </p:nvSpPr>
            <p:spPr>
              <a:xfrm>
                <a:off x="4685394" y="4917603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D6E4E65-51FE-93FF-9B17-A73EB0A5A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394" y="4917603"/>
                <a:ext cx="51549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B925B6E6-3864-55EA-949E-BA3B574F1C77}"/>
              </a:ext>
            </a:extLst>
          </p:cNvPr>
          <p:cNvSpPr txBox="1"/>
          <p:nvPr/>
        </p:nvSpPr>
        <p:spPr>
          <a:xfrm>
            <a:off x="2520005" y="2514235"/>
            <a:ext cx="1399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BDCD065-AB1D-F1BC-3E0A-E03D19437C1F}"/>
              </a:ext>
            </a:extLst>
          </p:cNvPr>
          <p:cNvSpPr txBox="1"/>
          <p:nvPr/>
        </p:nvSpPr>
        <p:spPr>
          <a:xfrm>
            <a:off x="2457361" y="5840167"/>
            <a:ext cx="109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1E63DDB-0EEB-B056-B6E1-A072D68F67AE}"/>
                  </a:ext>
                </a:extLst>
              </p:cNvPr>
              <p:cNvSpPr txBox="1"/>
              <p:nvPr/>
            </p:nvSpPr>
            <p:spPr>
              <a:xfrm>
                <a:off x="2711344" y="3540355"/>
                <a:ext cx="553998" cy="33176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1E63DDB-0EEB-B056-B6E1-A072D68F6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44" y="3540355"/>
                <a:ext cx="553998" cy="3317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03882C9-D0E5-6A8C-209C-AA1FBB1828CD}"/>
                  </a:ext>
                </a:extLst>
              </p:cNvPr>
              <p:cNvSpPr txBox="1"/>
              <p:nvPr/>
            </p:nvSpPr>
            <p:spPr>
              <a:xfrm>
                <a:off x="2699534" y="4985142"/>
                <a:ext cx="553998" cy="33176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03882C9-D0E5-6A8C-209C-AA1FBB182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534" y="4985142"/>
                <a:ext cx="553998" cy="3317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614DDE78-E624-2326-4D30-B9A4DB0664E6}"/>
              </a:ext>
            </a:extLst>
          </p:cNvPr>
          <p:cNvSpPr/>
          <p:nvPr/>
        </p:nvSpPr>
        <p:spPr>
          <a:xfrm>
            <a:off x="3396117" y="3039709"/>
            <a:ext cx="1289712" cy="1416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C8548B1-3FEE-464C-0D2A-3F47F9244A24}"/>
                  </a:ext>
                </a:extLst>
              </p:cNvPr>
              <p:cNvSpPr txBox="1"/>
              <p:nvPr/>
            </p:nvSpPr>
            <p:spPr>
              <a:xfrm>
                <a:off x="3449978" y="3474458"/>
                <a:ext cx="1128746" cy="525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C8548B1-3FEE-464C-0D2A-3F47F9244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978" y="3474458"/>
                <a:ext cx="1128746" cy="5259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FA4BF5B5-B205-91EE-13B6-37142292F0DB}"/>
              </a:ext>
            </a:extLst>
          </p:cNvPr>
          <p:cNvSpPr/>
          <p:nvPr/>
        </p:nvSpPr>
        <p:spPr>
          <a:xfrm>
            <a:off x="3391918" y="4682010"/>
            <a:ext cx="1289712" cy="1416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F256A8D-D8EF-E853-2B88-EAAD80C3B974}"/>
                  </a:ext>
                </a:extLst>
              </p:cNvPr>
              <p:cNvSpPr txBox="1"/>
              <p:nvPr/>
            </p:nvSpPr>
            <p:spPr>
              <a:xfrm>
                <a:off x="3453695" y="5116759"/>
                <a:ext cx="1128746" cy="525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F256A8D-D8EF-E853-2B88-EAAD80C3B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95" y="5116759"/>
                <a:ext cx="1128746" cy="5259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E6318DF3-DE71-F886-11F1-5752D8FF0ED4}"/>
              </a:ext>
            </a:extLst>
          </p:cNvPr>
          <p:cNvCxnSpPr>
            <a:stCxn id="29" idx="2"/>
            <a:endCxn id="33" idx="0"/>
          </p:cNvCxnSpPr>
          <p:nvPr/>
        </p:nvCxnSpPr>
        <p:spPr>
          <a:xfrm flipH="1">
            <a:off x="4036774" y="4456460"/>
            <a:ext cx="4199" cy="22555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>
            <a:extLst>
              <a:ext uri="{FF2B5EF4-FFF2-40B4-BE49-F238E27FC236}">
                <a16:creationId xmlns:a16="http://schemas.microsoft.com/office/drawing/2014/main" id="{81783DEC-DB48-2805-5094-B6BA83316462}"/>
              </a:ext>
            </a:extLst>
          </p:cNvPr>
          <p:cNvSpPr/>
          <p:nvPr/>
        </p:nvSpPr>
        <p:spPr>
          <a:xfrm>
            <a:off x="3317244" y="2975900"/>
            <a:ext cx="1466091" cy="31863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21CDD16D-6386-370E-B6C4-D9800F0B5468}"/>
                  </a:ext>
                </a:extLst>
              </p:cNvPr>
              <p:cNvSpPr txBox="1"/>
              <p:nvPr/>
            </p:nvSpPr>
            <p:spPr>
              <a:xfrm>
                <a:off x="3367771" y="2315907"/>
                <a:ext cx="1217755" cy="464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21CDD16D-6386-370E-B6C4-D9800F0B5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771" y="2315907"/>
                <a:ext cx="1217755" cy="464166"/>
              </a:xfrm>
              <a:prstGeom prst="rect">
                <a:avLst/>
              </a:prstGeom>
              <a:blipFill>
                <a:blip r:embed="rId14"/>
                <a:stretch>
                  <a:fillRect l="-1000" r="-11500"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CAC8EF0A-1DCD-1487-17C3-B29E78B86D9E}"/>
                  </a:ext>
                </a:extLst>
              </p:cNvPr>
              <p:cNvSpPr txBox="1"/>
              <p:nvPr/>
            </p:nvSpPr>
            <p:spPr>
              <a:xfrm>
                <a:off x="5308184" y="2432902"/>
                <a:ext cx="6477387" cy="1898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quantum noise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set of pure state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whether there exist an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→1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LOCC-CPTN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CAC8EF0A-1DCD-1487-17C3-B29E78B86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184" y="2432902"/>
                <a:ext cx="6477387" cy="1898533"/>
              </a:xfrm>
              <a:prstGeom prst="rect">
                <a:avLst/>
              </a:prstGeom>
              <a:blipFill>
                <a:blip r:embed="rId15"/>
                <a:stretch>
                  <a:fillRect l="-1507" t="-2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65E2CB36-6497-82B9-2A69-BF42C0E08262}"/>
                  </a:ext>
                </a:extLst>
              </p:cNvPr>
              <p:cNvSpPr txBox="1"/>
              <p:nvPr/>
            </p:nvSpPr>
            <p:spPr>
              <a:xfrm>
                <a:off x="5290189" y="4682010"/>
                <a:ext cx="6783357" cy="154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whether there exist a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 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𝑇𝑟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𝒩</m:t>
                            </m:r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𝑇𝑟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𝒩</m:t>
                            </m:r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𝑇𝑟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𝒩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we say the purification protocol is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trivial</a:t>
                </a:r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65E2CB36-6497-82B9-2A69-BF42C0E08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189" y="4682010"/>
                <a:ext cx="6783357" cy="1543051"/>
              </a:xfrm>
              <a:prstGeom prst="rect">
                <a:avLst/>
              </a:prstGeom>
              <a:blipFill>
                <a:blip r:embed="rId16"/>
                <a:stretch>
                  <a:fillRect l="-1438" t="-3162" b="-83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B5E8C51E-62E6-A27C-66BF-82E5AB5C65EB}"/>
              </a:ext>
            </a:extLst>
          </p:cNvPr>
          <p:cNvSpPr txBox="1"/>
          <p:nvPr/>
        </p:nvSpPr>
        <p:spPr>
          <a:xfrm>
            <a:off x="671929" y="1232785"/>
            <a:ext cx="111136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quantum computing enables spatially separated quantum processors to perform joint computations via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operations and classical communication (LOCC)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 descr="图标&#10;&#10;AI 生成的内容可能不正确。">
            <a:extLst>
              <a:ext uri="{FF2B5EF4-FFF2-40B4-BE49-F238E27FC236}">
                <a16:creationId xmlns:a16="http://schemas.microsoft.com/office/drawing/2014/main" id="{0309FF96-D5C5-5BA8-9A7A-5A02041090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" y="4630748"/>
            <a:ext cx="721008" cy="708787"/>
          </a:xfrm>
          <a:prstGeom prst="rect">
            <a:avLst/>
          </a:prstGeom>
        </p:spPr>
      </p:pic>
      <p:pic>
        <p:nvPicPr>
          <p:cNvPr id="31" name="图片 30" descr="图标&#10;&#10;AI 生成的内容可能不正确。">
            <a:extLst>
              <a:ext uri="{FF2B5EF4-FFF2-40B4-BE49-F238E27FC236}">
                <a16:creationId xmlns:a16="http://schemas.microsoft.com/office/drawing/2014/main" id="{27D53FCA-25BD-0A6F-A6B3-4739C14FDA0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" y="3706237"/>
            <a:ext cx="721008" cy="7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9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57CA7-BD3D-3CE0-B4E6-A604F7A6C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A3F6D64-7F11-7A35-9887-F302BCB941DA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680BEB7-9A13-46B6-5CDF-AC753460638E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No-go theorem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56058520-CC6E-89DE-587C-2FFBCA45B092}"/>
                  </a:ext>
                </a:extLst>
              </p:cNvPr>
              <p:cNvSpPr txBox="1"/>
              <p:nvPr/>
            </p:nvSpPr>
            <p:spPr>
              <a:xfrm>
                <a:off x="5842680" y="1392745"/>
                <a:ext cx="5652536" cy="257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Let’s consider the following setting: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 of Copy: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Noise: Depolarizing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state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⟩⟨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56058520-CC6E-89DE-587C-2FFBCA45B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680" y="1392745"/>
                <a:ext cx="5652536" cy="2576731"/>
              </a:xfrm>
              <a:prstGeom prst="rect">
                <a:avLst/>
              </a:prstGeom>
              <a:blipFill>
                <a:blip r:embed="rId2"/>
                <a:stretch>
                  <a:fillRect l="-1616" t="-1891" b="-1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0DA57AC-06D6-67C4-9FB5-187714A5F99C}"/>
              </a:ext>
            </a:extLst>
          </p:cNvPr>
          <p:cNvCxnSpPr>
            <a:cxnSpLocks/>
          </p:cNvCxnSpPr>
          <p:nvPr/>
        </p:nvCxnSpPr>
        <p:spPr>
          <a:xfrm>
            <a:off x="2513535" y="3085725"/>
            <a:ext cx="207199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526A59E-6543-5D2A-82F9-53DD6E2A84F0}"/>
              </a:ext>
            </a:extLst>
          </p:cNvPr>
          <p:cNvCxnSpPr>
            <a:cxnSpLocks/>
          </p:cNvCxnSpPr>
          <p:nvPr/>
        </p:nvCxnSpPr>
        <p:spPr>
          <a:xfrm>
            <a:off x="272005" y="4228159"/>
            <a:ext cx="4585729" cy="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B75FAB4-4AED-C494-272E-ADDB89DFB76A}"/>
              </a:ext>
            </a:extLst>
          </p:cNvPr>
          <p:cNvCxnSpPr>
            <a:cxnSpLocks/>
          </p:cNvCxnSpPr>
          <p:nvPr/>
        </p:nvCxnSpPr>
        <p:spPr>
          <a:xfrm flipV="1">
            <a:off x="1837443" y="3085725"/>
            <a:ext cx="676092" cy="7688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2BBD628-8DC8-7E78-BCE3-C815B4A5EE6A}"/>
              </a:ext>
            </a:extLst>
          </p:cNvPr>
          <p:cNvCxnSpPr>
            <a:cxnSpLocks/>
          </p:cNvCxnSpPr>
          <p:nvPr/>
        </p:nvCxnSpPr>
        <p:spPr>
          <a:xfrm>
            <a:off x="1843830" y="3847347"/>
            <a:ext cx="669705" cy="7616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F3A797B1-B57D-6F08-AB44-9FCE93034273}"/>
              </a:ext>
            </a:extLst>
          </p:cNvPr>
          <p:cNvCxnSpPr>
            <a:cxnSpLocks/>
          </p:cNvCxnSpPr>
          <p:nvPr/>
        </p:nvCxnSpPr>
        <p:spPr>
          <a:xfrm>
            <a:off x="2513535" y="5396876"/>
            <a:ext cx="150105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495B0A3A-AC74-C1B9-22A4-97A93423666A}"/>
              </a:ext>
            </a:extLst>
          </p:cNvPr>
          <p:cNvCxnSpPr>
            <a:cxnSpLocks/>
          </p:cNvCxnSpPr>
          <p:nvPr/>
        </p:nvCxnSpPr>
        <p:spPr>
          <a:xfrm flipV="1">
            <a:off x="1837443" y="3873630"/>
            <a:ext cx="676323" cy="76915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194E60FD-6CBC-97BF-650D-C4ACD1E367D1}"/>
              </a:ext>
            </a:extLst>
          </p:cNvPr>
          <p:cNvCxnSpPr>
            <a:cxnSpLocks/>
          </p:cNvCxnSpPr>
          <p:nvPr/>
        </p:nvCxnSpPr>
        <p:spPr>
          <a:xfrm>
            <a:off x="1837443" y="4627987"/>
            <a:ext cx="676092" cy="7688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9A44A3DB-6F9D-65E9-1C0D-B46269812C7A}"/>
              </a:ext>
            </a:extLst>
          </p:cNvPr>
          <p:cNvCxnSpPr>
            <a:cxnSpLocks/>
          </p:cNvCxnSpPr>
          <p:nvPr/>
        </p:nvCxnSpPr>
        <p:spPr>
          <a:xfrm>
            <a:off x="2513535" y="4608971"/>
            <a:ext cx="1675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30B84EE7-D190-151A-3FF6-6B6BA51CE3D0}"/>
              </a:ext>
            </a:extLst>
          </p:cNvPr>
          <p:cNvCxnSpPr>
            <a:cxnSpLocks/>
          </p:cNvCxnSpPr>
          <p:nvPr/>
        </p:nvCxnSpPr>
        <p:spPr>
          <a:xfrm>
            <a:off x="2513535" y="3873630"/>
            <a:ext cx="207199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B25D8C6-C67C-E924-FB27-8519FA2BF93B}"/>
                  </a:ext>
                </a:extLst>
              </p:cNvPr>
              <p:cNvSpPr txBox="1"/>
              <p:nvPr/>
            </p:nvSpPr>
            <p:spPr>
              <a:xfrm>
                <a:off x="2720093" y="2586536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B25D8C6-C67C-E924-FB27-8519FA2BF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093" y="2586536"/>
                <a:ext cx="515496" cy="461665"/>
              </a:xfrm>
              <a:prstGeom prst="rect">
                <a:avLst/>
              </a:prstGeom>
              <a:blipFill>
                <a:blip r:embed="rId3"/>
                <a:stretch>
                  <a:fillRect l="-2353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53DF9D3-3EF6-1543-4C4F-8191CB12B931}"/>
                  </a:ext>
                </a:extLst>
              </p:cNvPr>
              <p:cNvSpPr txBox="1"/>
              <p:nvPr/>
            </p:nvSpPr>
            <p:spPr>
              <a:xfrm>
                <a:off x="2679572" y="3440254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53DF9D3-3EF6-1543-4C4F-8191CB12B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572" y="3440254"/>
                <a:ext cx="515496" cy="461665"/>
              </a:xfrm>
              <a:prstGeom prst="rect">
                <a:avLst/>
              </a:prstGeom>
              <a:blipFill>
                <a:blip r:embed="rId4"/>
                <a:stretch>
                  <a:fillRect l="-3571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FA44CA3D-7E80-DEF6-B800-3A54CB053878}"/>
                  </a:ext>
                </a:extLst>
              </p:cNvPr>
              <p:cNvSpPr txBox="1"/>
              <p:nvPr/>
            </p:nvSpPr>
            <p:spPr>
              <a:xfrm>
                <a:off x="2685895" y="4978896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FA44CA3D-7E80-DEF6-B800-3A54CB053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95" y="4978896"/>
                <a:ext cx="51549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CE42516-B407-1975-DE5F-9574A045598A}"/>
                  </a:ext>
                </a:extLst>
              </p:cNvPr>
              <p:cNvSpPr txBox="1"/>
              <p:nvPr/>
            </p:nvSpPr>
            <p:spPr>
              <a:xfrm>
                <a:off x="2713645" y="4190273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CE42516-B407-1975-DE5F-9574A0455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45" y="4190273"/>
                <a:ext cx="515496" cy="461665"/>
              </a:xfrm>
              <a:prstGeom prst="rect">
                <a:avLst/>
              </a:prstGeom>
              <a:blipFill>
                <a:blip r:embed="rId6"/>
                <a:stretch>
                  <a:fillRect l="-1176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A2AD6E8-A093-68D4-11C2-912C1F3D548D}"/>
                  </a:ext>
                </a:extLst>
              </p:cNvPr>
              <p:cNvSpPr txBox="1"/>
              <p:nvPr/>
            </p:nvSpPr>
            <p:spPr>
              <a:xfrm>
                <a:off x="764667" y="3533974"/>
                <a:ext cx="855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A2AD6E8-A093-68D4-11C2-912C1F3D5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67" y="3533974"/>
                <a:ext cx="855560" cy="461665"/>
              </a:xfrm>
              <a:prstGeom prst="rect">
                <a:avLst/>
              </a:prstGeom>
              <a:blipFill>
                <a:blip r:embed="rId7"/>
                <a:stretch>
                  <a:fillRect l="-1418" r="-36879"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97FF91F7-7BCF-E0E9-65C4-41C16611E1A8}"/>
              </a:ext>
            </a:extLst>
          </p:cNvPr>
          <p:cNvCxnSpPr>
            <a:cxnSpLocks/>
          </p:cNvCxnSpPr>
          <p:nvPr/>
        </p:nvCxnSpPr>
        <p:spPr>
          <a:xfrm>
            <a:off x="3901011" y="3525063"/>
            <a:ext cx="124393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0956F3E6-D118-22CD-BD04-92F7D66DB2E6}"/>
              </a:ext>
            </a:extLst>
          </p:cNvPr>
          <p:cNvCxnSpPr>
            <a:cxnSpLocks/>
          </p:cNvCxnSpPr>
          <p:nvPr/>
        </p:nvCxnSpPr>
        <p:spPr>
          <a:xfrm>
            <a:off x="4075559" y="5017059"/>
            <a:ext cx="106938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724AF04D-1139-C102-F0CC-984553685B33}"/>
                  </a:ext>
                </a:extLst>
              </p:cNvPr>
              <p:cNvSpPr txBox="1"/>
              <p:nvPr/>
            </p:nvSpPr>
            <p:spPr>
              <a:xfrm>
                <a:off x="753025" y="4423313"/>
                <a:ext cx="9133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724AF04D-1139-C102-F0CC-984553685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25" y="4423313"/>
                <a:ext cx="913347" cy="461665"/>
              </a:xfrm>
              <a:prstGeom prst="rect">
                <a:avLst/>
              </a:prstGeom>
              <a:blipFill>
                <a:blip r:embed="rId8"/>
                <a:stretch>
                  <a:fillRect l="-2013" r="-28859"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6BC14BFE-CC00-643B-3016-0AE64E79BD6D}"/>
                  </a:ext>
                </a:extLst>
              </p:cNvPr>
              <p:cNvSpPr txBox="1"/>
              <p:nvPr/>
            </p:nvSpPr>
            <p:spPr>
              <a:xfrm>
                <a:off x="4688393" y="3063398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6BC14BFE-CC00-643B-3016-0AE64E79B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393" y="3063398"/>
                <a:ext cx="51549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06C7331A-BB47-633F-BFFA-060290EAB3AA}"/>
                  </a:ext>
                </a:extLst>
              </p:cNvPr>
              <p:cNvSpPr txBox="1"/>
              <p:nvPr/>
            </p:nvSpPr>
            <p:spPr>
              <a:xfrm>
                <a:off x="4685394" y="4581807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06C7331A-BB47-633F-BFFA-060290EAB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394" y="4581807"/>
                <a:ext cx="51549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本框 49">
            <a:extLst>
              <a:ext uri="{FF2B5EF4-FFF2-40B4-BE49-F238E27FC236}">
                <a16:creationId xmlns:a16="http://schemas.microsoft.com/office/drawing/2014/main" id="{0950A3BA-18D0-76C7-C06D-DCE443002574}"/>
              </a:ext>
            </a:extLst>
          </p:cNvPr>
          <p:cNvSpPr txBox="1"/>
          <p:nvPr/>
        </p:nvSpPr>
        <p:spPr>
          <a:xfrm>
            <a:off x="2520005" y="2178439"/>
            <a:ext cx="1399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CFE2CEE-23F5-E9BB-98ED-36BBF28ADF1A}"/>
              </a:ext>
            </a:extLst>
          </p:cNvPr>
          <p:cNvSpPr txBox="1"/>
          <p:nvPr/>
        </p:nvSpPr>
        <p:spPr>
          <a:xfrm>
            <a:off x="2457361" y="5504371"/>
            <a:ext cx="109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483A23FD-9F96-15E1-CC87-A7059AA38013}"/>
              </a:ext>
            </a:extLst>
          </p:cNvPr>
          <p:cNvSpPr/>
          <p:nvPr/>
        </p:nvSpPr>
        <p:spPr>
          <a:xfrm>
            <a:off x="3396117" y="2703913"/>
            <a:ext cx="1289712" cy="1416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345B79B-181D-D70B-8344-C25E306EB5FB}"/>
                  </a:ext>
                </a:extLst>
              </p:cNvPr>
              <p:cNvSpPr txBox="1"/>
              <p:nvPr/>
            </p:nvSpPr>
            <p:spPr>
              <a:xfrm>
                <a:off x="3449978" y="3138662"/>
                <a:ext cx="1128746" cy="526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345B79B-181D-D70B-8344-C25E306EB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978" y="3138662"/>
                <a:ext cx="1128746" cy="5262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AB73078D-76A5-691C-4FAC-20F346402BA9}"/>
              </a:ext>
            </a:extLst>
          </p:cNvPr>
          <p:cNvSpPr/>
          <p:nvPr/>
        </p:nvSpPr>
        <p:spPr>
          <a:xfrm>
            <a:off x="3391918" y="4346214"/>
            <a:ext cx="1289712" cy="14167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95E01A13-1DAC-3AD9-B45B-78CD15CA6DA7}"/>
                  </a:ext>
                </a:extLst>
              </p:cNvPr>
              <p:cNvSpPr txBox="1"/>
              <p:nvPr/>
            </p:nvSpPr>
            <p:spPr>
              <a:xfrm>
                <a:off x="3453695" y="4780963"/>
                <a:ext cx="1128746" cy="526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95E01A13-1DAC-3AD9-B45B-78CD15CA6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95" y="4780963"/>
                <a:ext cx="1128746" cy="5262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3AE22FC7-F050-EA63-8308-B9DAD1922E89}"/>
              </a:ext>
            </a:extLst>
          </p:cNvPr>
          <p:cNvCxnSpPr>
            <a:stCxn id="54" idx="2"/>
            <a:endCxn id="56" idx="0"/>
          </p:cNvCxnSpPr>
          <p:nvPr/>
        </p:nvCxnSpPr>
        <p:spPr>
          <a:xfrm flipH="1">
            <a:off x="4036774" y="4120664"/>
            <a:ext cx="4199" cy="22555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id="{98950F65-8142-68B4-F6DC-9FE0080FA241}"/>
              </a:ext>
            </a:extLst>
          </p:cNvPr>
          <p:cNvSpPr/>
          <p:nvPr/>
        </p:nvSpPr>
        <p:spPr>
          <a:xfrm>
            <a:off x="3317244" y="2640104"/>
            <a:ext cx="1466091" cy="31863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47A10894-B5F9-5827-4CB0-48331AFF0B92}"/>
                  </a:ext>
                </a:extLst>
              </p:cNvPr>
              <p:cNvSpPr txBox="1"/>
              <p:nvPr/>
            </p:nvSpPr>
            <p:spPr>
              <a:xfrm>
                <a:off x="3367771" y="1980111"/>
                <a:ext cx="1217755" cy="464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47A10894-B5F9-5827-4CB0-48331AFF0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771" y="1980111"/>
                <a:ext cx="1217755" cy="464423"/>
              </a:xfrm>
              <a:prstGeom prst="rect">
                <a:avLst/>
              </a:prstGeom>
              <a:blipFill>
                <a:blip r:embed="rId13"/>
                <a:stretch>
                  <a:fillRect l="-1000" r="-8500"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图片 60" descr="图标&#10;&#10;AI 生成的内容可能不正确。">
            <a:extLst>
              <a:ext uri="{FF2B5EF4-FFF2-40B4-BE49-F238E27FC236}">
                <a16:creationId xmlns:a16="http://schemas.microsoft.com/office/drawing/2014/main" id="{4E00CFFA-41BA-7157-216A-05E5E35B383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" y="4294952"/>
            <a:ext cx="721008" cy="708787"/>
          </a:xfrm>
          <a:prstGeom prst="rect">
            <a:avLst/>
          </a:prstGeom>
        </p:spPr>
      </p:pic>
      <p:pic>
        <p:nvPicPr>
          <p:cNvPr id="62" name="图片 61" descr="图标&#10;&#10;AI 生成的内容可能不正确。">
            <a:extLst>
              <a:ext uri="{FF2B5EF4-FFF2-40B4-BE49-F238E27FC236}">
                <a16:creationId xmlns:a16="http://schemas.microsoft.com/office/drawing/2014/main" id="{7992D127-7C8E-2EB3-863B-FFBA990BB4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" y="3370441"/>
            <a:ext cx="721008" cy="708787"/>
          </a:xfrm>
          <a:prstGeom prst="rect">
            <a:avLst/>
          </a:prstGeom>
        </p:spPr>
      </p:pic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9999D18E-97BF-8794-07A5-FC62CF056C01}"/>
              </a:ext>
            </a:extLst>
          </p:cNvPr>
          <p:cNvSpPr/>
          <p:nvPr/>
        </p:nvSpPr>
        <p:spPr>
          <a:xfrm>
            <a:off x="5586813" y="4459122"/>
            <a:ext cx="6340718" cy="2050821"/>
          </a:xfrm>
          <a:prstGeom prst="roundRect">
            <a:avLst>
              <a:gd name="adj" fmla="val 90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8E7EA66C-AF3C-DA82-F414-D633478FC50F}"/>
              </a:ext>
            </a:extLst>
          </p:cNvPr>
          <p:cNvCxnSpPr>
            <a:cxnSpLocks/>
          </p:cNvCxnSpPr>
          <p:nvPr/>
        </p:nvCxnSpPr>
        <p:spPr>
          <a:xfrm>
            <a:off x="5586812" y="4823149"/>
            <a:ext cx="63407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id="{D19CA17C-EF00-40C7-8817-6D06831A5374}"/>
              </a:ext>
            </a:extLst>
          </p:cNvPr>
          <p:cNvSpPr txBox="1"/>
          <p:nvPr/>
        </p:nvSpPr>
        <p:spPr>
          <a:xfrm>
            <a:off x="5790495" y="4433120"/>
            <a:ext cx="212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1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AFC4815B-8B6A-B5E1-0E55-CB364EC864C2}"/>
                  </a:ext>
                </a:extLst>
              </p:cNvPr>
              <p:cNvSpPr txBox="1"/>
              <p:nvPr/>
            </p:nvSpPr>
            <p:spPr>
              <a:xfrm>
                <a:off x="5900340" y="4880467"/>
                <a:ext cx="5861306" cy="1572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depolarizing noise channel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noise level </a:t>
                </a:r>
                <a:r>
                  <a:rPr lang="el-GR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γ,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no nontrivial 2 → 1 LOCC purification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set that contains all pure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AFC4815B-8B6A-B5E1-0E55-CB364EC86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340" y="4880467"/>
                <a:ext cx="5861306" cy="1572162"/>
              </a:xfrm>
              <a:prstGeom prst="rect">
                <a:avLst/>
              </a:prstGeom>
              <a:blipFill>
                <a:blip r:embed="rId15"/>
                <a:stretch>
                  <a:fillRect l="-1665" t="-3101" r="-2393" b="-8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46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8952C-FDDB-5EC0-E32C-769452D55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CE50D50-6762-0109-1F21-FF4402D412A9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4562B41-2B4A-E3C4-1F79-B30CD6714A86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No-go theorem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4FC56FAC-205C-2A2D-0F70-A64E2283118A}"/>
              </a:ext>
            </a:extLst>
          </p:cNvPr>
          <p:cNvSpPr/>
          <p:nvPr/>
        </p:nvSpPr>
        <p:spPr>
          <a:xfrm>
            <a:off x="725161" y="1124583"/>
            <a:ext cx="10877424" cy="1582283"/>
          </a:xfrm>
          <a:prstGeom prst="roundRect">
            <a:avLst>
              <a:gd name="adj" fmla="val 90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75B11D9-2724-C8E1-524B-2F286C62A426}"/>
              </a:ext>
            </a:extLst>
          </p:cNvPr>
          <p:cNvCxnSpPr>
            <a:cxnSpLocks/>
          </p:cNvCxnSpPr>
          <p:nvPr/>
        </p:nvCxnSpPr>
        <p:spPr>
          <a:xfrm>
            <a:off x="725161" y="1531002"/>
            <a:ext cx="108774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BE08C27D-8681-0B57-C949-2FFEA11AB353}"/>
              </a:ext>
            </a:extLst>
          </p:cNvPr>
          <p:cNvSpPr txBox="1"/>
          <p:nvPr/>
        </p:nvSpPr>
        <p:spPr>
          <a:xfrm>
            <a:off x="847120" y="1098581"/>
            <a:ext cx="209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1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9EA17DA-301C-9FB7-03F8-536FD146E541}"/>
                  </a:ext>
                </a:extLst>
              </p:cNvPr>
              <p:cNvSpPr txBox="1"/>
              <p:nvPr/>
            </p:nvSpPr>
            <p:spPr>
              <a:xfrm>
                <a:off x="895247" y="1690420"/>
                <a:ext cx="10628615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depolarizing noise channel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noise level </a:t>
                </a:r>
                <a:r>
                  <a:rPr lang="el-GR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γ,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no nontrivial 2 → 1 LOCC purification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set that contains all pure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9EA17DA-301C-9FB7-03F8-536FD146E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47" y="1690420"/>
                <a:ext cx="10628615" cy="833498"/>
              </a:xfrm>
              <a:prstGeom prst="rect">
                <a:avLst/>
              </a:prstGeom>
              <a:blipFill>
                <a:blip r:embed="rId2"/>
                <a:stretch>
                  <a:fillRect l="-918" t="-5839" r="-1262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7B31F26-4271-3EBA-DB37-D9650C3BBDC5}"/>
                  </a:ext>
                </a:extLst>
              </p:cNvPr>
              <p:cNvSpPr txBox="1"/>
              <p:nvPr/>
            </p:nvSpPr>
            <p:spPr>
              <a:xfrm>
                <a:off x="895247" y="2999507"/>
                <a:ext cx="9803432" cy="292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 Sketch: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Relax LOCC to positive partial transpose (PPT) operations. </a:t>
                </a: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Translate this problem into an SDP.</a:t>
                </a: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Simplify with the SDP with the symmetry properties.</a:t>
                </a: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Prove that the optimal solution to the SDP   the trivial purification protocol, implying there is no non-trivial distributed purification protocol.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7B31F26-4271-3EBA-DB37-D9650C3BB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47" y="2999507"/>
                <a:ext cx="9803432" cy="2923877"/>
              </a:xfrm>
              <a:prstGeom prst="rect">
                <a:avLst/>
              </a:prstGeom>
              <a:blipFill>
                <a:blip r:embed="rId3"/>
                <a:stretch>
                  <a:fillRect l="-995" t="-1667" b="-27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673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AFE72-A1CF-33B9-F0E6-9883BB59F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A2B7E7B-4572-A5DC-C732-3A3828D8BCEC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6E2F00C-CA70-6138-8693-880976BB9172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No-go theorem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86200E5-CC7B-BFBE-EDBE-9096B392000B}"/>
                  </a:ext>
                </a:extLst>
              </p:cNvPr>
              <p:cNvSpPr txBox="1"/>
              <p:nvPr/>
            </p:nvSpPr>
            <p:spPr>
              <a:xfrm>
                <a:off x="1461360" y="1114898"/>
                <a:ext cx="9533108" cy="2888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Let’s consider a simpler case: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 of Copy: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Noise: Depolarizing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state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𝑀𝐸𝑆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𝑀𝐸𝑆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={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⊗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(2)}</m:t>
                      </m:r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86200E5-CC7B-BFBE-EDBE-9096B3920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360" y="1114898"/>
                <a:ext cx="9533108" cy="2888419"/>
              </a:xfrm>
              <a:prstGeom prst="rect">
                <a:avLst/>
              </a:prstGeom>
              <a:blipFill>
                <a:blip r:embed="rId2"/>
                <a:stretch>
                  <a:fillRect l="-1023" t="-1688" b="-1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83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086B5-D08A-66FA-CDD6-CE050F7FE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9E67BCC-E259-6DFA-F02E-3C43392553F2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0F4A298-1178-5DB2-1483-E6A8C47E6CA7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No-go theorem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F68D732-52A5-A82E-E43D-C13431F10900}"/>
              </a:ext>
            </a:extLst>
          </p:cNvPr>
          <p:cNvSpPr/>
          <p:nvPr/>
        </p:nvSpPr>
        <p:spPr>
          <a:xfrm>
            <a:off x="650048" y="4339066"/>
            <a:ext cx="5057367" cy="2183075"/>
          </a:xfrm>
          <a:prstGeom prst="roundRect">
            <a:avLst>
              <a:gd name="adj" fmla="val 90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2B574AB-E7DB-6662-0698-9E91C7DE1725}"/>
              </a:ext>
            </a:extLst>
          </p:cNvPr>
          <p:cNvCxnSpPr>
            <a:cxnSpLocks/>
          </p:cNvCxnSpPr>
          <p:nvPr/>
        </p:nvCxnSpPr>
        <p:spPr>
          <a:xfrm>
            <a:off x="650048" y="4703093"/>
            <a:ext cx="50573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9637C504-2B00-7248-A851-0F53A92839B6}"/>
              </a:ext>
            </a:extLst>
          </p:cNvPr>
          <p:cNvSpPr txBox="1"/>
          <p:nvPr/>
        </p:nvSpPr>
        <p:spPr>
          <a:xfrm>
            <a:off x="853731" y="4313064"/>
            <a:ext cx="155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51AA5A1-1850-D422-2A05-4E4046411132}"/>
                  </a:ext>
                </a:extLst>
              </p:cNvPr>
              <p:cNvSpPr txBox="1"/>
              <p:nvPr/>
            </p:nvSpPr>
            <p:spPr>
              <a:xfrm>
                <a:off x="912232" y="4774729"/>
                <a:ext cx="4721511" cy="1633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depolarizing noise channel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noise level </a:t>
                </a:r>
                <a:r>
                  <a:rPr lang="el-G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γ,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no nontrivial 2 → 1 LOCC purification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set that contains all maximally entangled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𝑀𝐸𝑆</m:t>
                        </m:r>
                      </m:sub>
                    </m:sSub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51AA5A1-1850-D422-2A05-4E4046411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32" y="4774729"/>
                <a:ext cx="4721511" cy="1633268"/>
              </a:xfrm>
              <a:prstGeom prst="rect">
                <a:avLst/>
              </a:prstGeom>
              <a:blipFill>
                <a:blip r:embed="rId2"/>
                <a:stretch>
                  <a:fillRect l="-1421" t="-1866" r="-2196" b="-5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7CCDB47-6A2C-EA3A-B167-88AAE58F172A}"/>
                  </a:ext>
                </a:extLst>
              </p:cNvPr>
              <p:cNvSpPr txBox="1"/>
              <p:nvPr/>
            </p:nvSpPr>
            <p:spPr>
              <a:xfrm>
                <a:off x="1461360" y="1114898"/>
                <a:ext cx="9533108" cy="2888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Let’s consider a simpler case: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 of Copy: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Noise: Depolarizing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state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𝑀𝐸𝑆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𝒮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𝑀𝐸𝑆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={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⊗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∀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(2)}</m:t>
                      </m:r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7CCDB47-6A2C-EA3A-B167-88AAE58F1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360" y="1114898"/>
                <a:ext cx="9533108" cy="2888419"/>
              </a:xfrm>
              <a:prstGeom prst="rect">
                <a:avLst/>
              </a:prstGeom>
              <a:blipFill>
                <a:blip r:embed="rId3"/>
                <a:stretch>
                  <a:fillRect l="-1023" t="-1688" b="-1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28DBC9C-6C46-AB19-E2FD-5C1865465939}"/>
              </a:ext>
            </a:extLst>
          </p:cNvPr>
          <p:cNvSpPr/>
          <p:nvPr/>
        </p:nvSpPr>
        <p:spPr>
          <a:xfrm>
            <a:off x="6730880" y="4365069"/>
            <a:ext cx="5057367" cy="2157067"/>
          </a:xfrm>
          <a:prstGeom prst="roundRect">
            <a:avLst>
              <a:gd name="adj" fmla="val 90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71241BE-8905-A0F8-ED35-236482DDA242}"/>
              </a:ext>
            </a:extLst>
          </p:cNvPr>
          <p:cNvCxnSpPr>
            <a:cxnSpLocks/>
          </p:cNvCxnSpPr>
          <p:nvPr/>
        </p:nvCxnSpPr>
        <p:spPr>
          <a:xfrm>
            <a:off x="6730880" y="4729096"/>
            <a:ext cx="50573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C0F63DC6-0C42-BA5C-CD7F-5866BDBF318C}"/>
              </a:ext>
            </a:extLst>
          </p:cNvPr>
          <p:cNvSpPr txBox="1"/>
          <p:nvPr/>
        </p:nvSpPr>
        <p:spPr>
          <a:xfrm>
            <a:off x="6934563" y="4339067"/>
            <a:ext cx="155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3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3AC2B59-FB41-F7C4-BF98-DD519CF27D91}"/>
                  </a:ext>
                </a:extLst>
              </p:cNvPr>
              <p:cNvSpPr txBox="1"/>
              <p:nvPr/>
            </p:nvSpPr>
            <p:spPr>
              <a:xfrm>
                <a:off x="6993064" y="4800732"/>
                <a:ext cx="4721511" cy="1325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depolarizing noise channel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noise level </a:t>
                </a:r>
                <a:r>
                  <a:rPr lang="el-G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γ,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no nontrivial 2 → 1 LOCC purification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set that contains 4 Bell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3AC2B59-FB41-F7C4-BF98-DD519CF27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064" y="4800732"/>
                <a:ext cx="4721511" cy="1325491"/>
              </a:xfrm>
              <a:prstGeom prst="rect">
                <a:avLst/>
              </a:prstGeom>
              <a:blipFill>
                <a:blip r:embed="rId4"/>
                <a:stretch>
                  <a:fillRect l="-1290" t="-2765" b="-78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31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1DA8D-9D28-E3B1-2DBC-7F60F2CC9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70993F0-242A-95A1-BA49-2895A49D0623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5BBF9EE-6DC9-EAF7-5BC5-51A88E778CE9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theorem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F459D9A-B56C-9DF5-4B06-2E20C31C214E}"/>
                  </a:ext>
                </a:extLst>
              </p:cNvPr>
              <p:cNvSpPr txBox="1"/>
              <p:nvPr/>
            </p:nvSpPr>
            <p:spPr>
              <a:xfrm>
                <a:off x="1120291" y="2079005"/>
                <a:ext cx="9985733" cy="345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Alice and Bob share infinite many copies of state, then they could process tomography first to get the density matrix of the noisy state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the quantum noise is known, they can derive what state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should be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Now, the problem reduce to</a:t>
                </a:r>
              </a:p>
              <a:p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quantum noise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𝓝</m:t>
                    </m:r>
                  </m:oMath>
                </a14:m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pure state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</m:oMath>
                </a14:m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if there exist an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LOCC-CPTN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𝓔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altLang="zh-CN" b="1" i="1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F459D9A-B56C-9DF5-4B06-2E20C31C2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291" y="2079005"/>
                <a:ext cx="9985733" cy="3459665"/>
              </a:xfrm>
              <a:prstGeom prst="rect">
                <a:avLst/>
              </a:prstGeom>
              <a:blipFill>
                <a:blip r:embed="rId2"/>
                <a:stretch>
                  <a:fillRect l="-672" t="-8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13FF887-F2C4-85C0-7F27-30AE95BABB31}"/>
                  </a:ext>
                </a:extLst>
              </p:cNvPr>
              <p:cNvSpPr txBox="1"/>
              <p:nvPr/>
            </p:nvSpPr>
            <p:spPr>
              <a:xfrm>
                <a:off x="1120291" y="1163228"/>
                <a:ext cx="1043670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no-go theorem does not imply the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no-go theorem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13FF887-F2C4-85C0-7F27-30AE95BAB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291" y="1163228"/>
                <a:ext cx="10436709" cy="523220"/>
              </a:xfrm>
              <a:prstGeom prst="rect">
                <a:avLst/>
              </a:prstGeom>
              <a:blipFill>
                <a:blip r:embed="rId3"/>
                <a:stretch>
                  <a:fillRect l="-1227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121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8F014-5A0D-A736-1BA3-259F38636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288C15F-16DC-459C-CAE6-2827C4553B35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66C5916-A7D4-4165-C843-C061A02FB14F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theorem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F44D21-E48D-98C0-490F-670156674904}"/>
              </a:ext>
            </a:extLst>
          </p:cNvPr>
          <p:cNvSpPr/>
          <p:nvPr/>
        </p:nvSpPr>
        <p:spPr>
          <a:xfrm>
            <a:off x="5573822" y="1173041"/>
            <a:ext cx="6450646" cy="1674969"/>
          </a:xfrm>
          <a:prstGeom prst="roundRect">
            <a:avLst>
              <a:gd name="adj" fmla="val 90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1A4D678-7BAE-FF0B-5B63-465C06604E92}"/>
              </a:ext>
            </a:extLst>
          </p:cNvPr>
          <p:cNvCxnSpPr>
            <a:cxnSpLocks/>
          </p:cNvCxnSpPr>
          <p:nvPr/>
        </p:nvCxnSpPr>
        <p:spPr>
          <a:xfrm>
            <a:off x="5594471" y="1537068"/>
            <a:ext cx="64299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287D6F30-1BF6-44CF-0BC1-41514F981726}"/>
              </a:ext>
            </a:extLst>
          </p:cNvPr>
          <p:cNvSpPr txBox="1"/>
          <p:nvPr/>
        </p:nvSpPr>
        <p:spPr>
          <a:xfrm>
            <a:off x="5962980" y="1147039"/>
            <a:ext cx="155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4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1212949-2896-2A64-0D9E-11B12B1503AB}"/>
                  </a:ext>
                </a:extLst>
              </p:cNvPr>
              <p:cNvSpPr txBox="1"/>
              <p:nvPr/>
            </p:nvSpPr>
            <p:spPr>
              <a:xfrm>
                <a:off x="5738648" y="1601484"/>
                <a:ext cx="62858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depolarizing noise channel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noise level </a:t>
                </a:r>
                <a:r>
                  <a:rPr lang="el-GR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 ∈ [0, 0.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l-GR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],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always exist a nontrivial LOCC purification protocol for a given state </a:t>
                </a:r>
                <a14:m>
                  <m:oMath xmlns:m="http://schemas.openxmlformats.org/officeDocument/2006/math">
                    <m:r>
                      <a:rPr lang="el-GR" altLang="zh-CN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l-GR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1212949-2896-2A64-0D9E-11B12B150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648" y="1601484"/>
                <a:ext cx="6285820" cy="1200329"/>
              </a:xfrm>
              <a:prstGeom prst="rect">
                <a:avLst/>
              </a:prstGeom>
              <a:blipFill>
                <a:blip r:embed="rId2"/>
                <a:stretch>
                  <a:fillRect l="-1453" t="-4061" r="-2519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: 圆角 7">
            <a:extLst>
              <a:ext uri="{FF2B5EF4-FFF2-40B4-BE49-F238E27FC236}">
                <a16:creationId xmlns:a16="http://schemas.microsoft.com/office/drawing/2014/main" id="{B4FB56EE-7025-6CA6-53C2-823DE1B8CFAB}"/>
              </a:ext>
            </a:extLst>
          </p:cNvPr>
          <p:cNvSpPr/>
          <p:nvPr/>
        </p:nvSpPr>
        <p:spPr>
          <a:xfrm>
            <a:off x="3059557" y="4836957"/>
            <a:ext cx="2923010" cy="1244958"/>
          </a:xfrm>
          <a:prstGeom prst="roundRect">
            <a:avLst>
              <a:gd name="adj" fmla="val 10979"/>
            </a:avLst>
          </a:prstGeom>
          <a:solidFill>
            <a:schemeClr val="tx2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0467970-AB83-23BE-BDC9-E97BD9EF210A}"/>
              </a:ext>
            </a:extLst>
          </p:cNvPr>
          <p:cNvSpPr/>
          <p:nvPr/>
        </p:nvSpPr>
        <p:spPr>
          <a:xfrm>
            <a:off x="3120537" y="3259593"/>
            <a:ext cx="2859580" cy="1255840"/>
          </a:xfrm>
          <a:prstGeom prst="roundRect">
            <a:avLst>
              <a:gd name="adj" fmla="val 10979"/>
            </a:avLst>
          </a:prstGeom>
          <a:solidFill>
            <a:schemeClr val="tx2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327C35E-F358-757F-8DB1-9E03ABD3D5FE}"/>
              </a:ext>
            </a:extLst>
          </p:cNvPr>
          <p:cNvCxnSpPr>
            <a:cxnSpLocks/>
          </p:cNvCxnSpPr>
          <p:nvPr/>
        </p:nvCxnSpPr>
        <p:spPr>
          <a:xfrm>
            <a:off x="2605041" y="3692968"/>
            <a:ext cx="371113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758E803-1012-F780-5709-41386B91314F}"/>
              </a:ext>
            </a:extLst>
          </p:cNvPr>
          <p:cNvCxnSpPr>
            <a:cxnSpLocks/>
          </p:cNvCxnSpPr>
          <p:nvPr/>
        </p:nvCxnSpPr>
        <p:spPr>
          <a:xfrm>
            <a:off x="895217" y="4702510"/>
            <a:ext cx="4654671" cy="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CE23FD8-1D0F-1771-EE76-259ADD549BED}"/>
              </a:ext>
            </a:extLst>
          </p:cNvPr>
          <p:cNvCxnSpPr>
            <a:cxnSpLocks/>
          </p:cNvCxnSpPr>
          <p:nvPr/>
        </p:nvCxnSpPr>
        <p:spPr>
          <a:xfrm flipV="1">
            <a:off x="1934776" y="3692968"/>
            <a:ext cx="676092" cy="7688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307D670-9E34-390B-2F79-70E548A87811}"/>
              </a:ext>
            </a:extLst>
          </p:cNvPr>
          <p:cNvCxnSpPr>
            <a:cxnSpLocks/>
          </p:cNvCxnSpPr>
          <p:nvPr/>
        </p:nvCxnSpPr>
        <p:spPr>
          <a:xfrm>
            <a:off x="1941163" y="4454590"/>
            <a:ext cx="669705" cy="7616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CDEF31F-3B10-9065-BCEC-1CD480B764FC}"/>
              </a:ext>
            </a:extLst>
          </p:cNvPr>
          <p:cNvCxnSpPr>
            <a:cxnSpLocks/>
          </p:cNvCxnSpPr>
          <p:nvPr/>
        </p:nvCxnSpPr>
        <p:spPr>
          <a:xfrm>
            <a:off x="2605041" y="5703557"/>
            <a:ext cx="277713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A207C8F-AF00-7342-F37E-289150A21140}"/>
              </a:ext>
            </a:extLst>
          </p:cNvPr>
          <p:cNvCxnSpPr>
            <a:cxnSpLocks/>
          </p:cNvCxnSpPr>
          <p:nvPr/>
        </p:nvCxnSpPr>
        <p:spPr>
          <a:xfrm flipV="1">
            <a:off x="1934776" y="4180312"/>
            <a:ext cx="676323" cy="76915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D6B46B8-2C96-85B9-F309-5C98EEAC2990}"/>
              </a:ext>
            </a:extLst>
          </p:cNvPr>
          <p:cNvCxnSpPr>
            <a:cxnSpLocks/>
          </p:cNvCxnSpPr>
          <p:nvPr/>
        </p:nvCxnSpPr>
        <p:spPr>
          <a:xfrm>
            <a:off x="1934776" y="4934669"/>
            <a:ext cx="676092" cy="7688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9C14747-3213-0A4C-E8DB-90F536E7C14E}"/>
              </a:ext>
            </a:extLst>
          </p:cNvPr>
          <p:cNvCxnSpPr>
            <a:cxnSpLocks/>
          </p:cNvCxnSpPr>
          <p:nvPr/>
        </p:nvCxnSpPr>
        <p:spPr>
          <a:xfrm>
            <a:off x="2605041" y="5204009"/>
            <a:ext cx="371178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83E96C6-990F-83CA-4C53-B124053BAD69}"/>
              </a:ext>
            </a:extLst>
          </p:cNvPr>
          <p:cNvCxnSpPr>
            <a:cxnSpLocks/>
          </p:cNvCxnSpPr>
          <p:nvPr/>
        </p:nvCxnSpPr>
        <p:spPr>
          <a:xfrm>
            <a:off x="2605041" y="4180312"/>
            <a:ext cx="281548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75F9793-FBAD-DA53-351E-9FCFA39D3F6E}"/>
                  </a:ext>
                </a:extLst>
              </p:cNvPr>
              <p:cNvSpPr txBox="1"/>
              <p:nvPr/>
            </p:nvSpPr>
            <p:spPr>
              <a:xfrm>
                <a:off x="2645562" y="3259593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75F9793-FBAD-DA53-351E-9FCFA39D3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562" y="3259593"/>
                <a:ext cx="515496" cy="461665"/>
              </a:xfrm>
              <a:prstGeom prst="rect">
                <a:avLst/>
              </a:prstGeom>
              <a:blipFill>
                <a:blip r:embed="rId3"/>
                <a:stretch>
                  <a:fillRect l="-3529"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E4BC66F-3AA3-C36A-E701-388654A59B8B}"/>
                  </a:ext>
                </a:extLst>
              </p:cNvPr>
              <p:cNvSpPr txBox="1"/>
              <p:nvPr/>
            </p:nvSpPr>
            <p:spPr>
              <a:xfrm>
                <a:off x="2605041" y="3746936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E4BC66F-3AA3-C36A-E701-388654A59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041" y="3746936"/>
                <a:ext cx="515496" cy="461665"/>
              </a:xfrm>
              <a:prstGeom prst="rect">
                <a:avLst/>
              </a:prstGeom>
              <a:blipFill>
                <a:blip r:embed="rId4"/>
                <a:stretch>
                  <a:fillRect l="-2353"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C707466-837D-CCC7-4527-ABDD918AED20}"/>
                  </a:ext>
                </a:extLst>
              </p:cNvPr>
              <p:cNvSpPr txBox="1"/>
              <p:nvPr/>
            </p:nvSpPr>
            <p:spPr>
              <a:xfrm>
                <a:off x="2630125" y="5291459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C707466-837D-CCC7-4527-ABDD918AE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25" y="5291459"/>
                <a:ext cx="515496" cy="461665"/>
              </a:xfrm>
              <a:prstGeom prst="rect">
                <a:avLst/>
              </a:prstGeom>
              <a:blipFill>
                <a:blip r:embed="rId5"/>
                <a:stretch>
                  <a:fillRect l="-2353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D55E72B-5BE7-2A88-D305-C1B3EF2F2E8B}"/>
                  </a:ext>
                </a:extLst>
              </p:cNvPr>
              <p:cNvSpPr txBox="1"/>
              <p:nvPr/>
            </p:nvSpPr>
            <p:spPr>
              <a:xfrm>
                <a:off x="2630125" y="4772115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D55E72B-5BE7-2A88-D305-C1B3EF2F2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25" y="4772115"/>
                <a:ext cx="515496" cy="461665"/>
              </a:xfrm>
              <a:prstGeom prst="rect">
                <a:avLst/>
              </a:prstGeom>
              <a:blipFill>
                <a:blip r:embed="rId6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A90D434-BC68-A15A-46E7-55EB7573786E}"/>
                  </a:ext>
                </a:extLst>
              </p:cNvPr>
              <p:cNvSpPr txBox="1"/>
              <p:nvPr/>
            </p:nvSpPr>
            <p:spPr>
              <a:xfrm>
                <a:off x="806031" y="4143566"/>
                <a:ext cx="855560" cy="499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bSup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A90D434-BC68-A15A-46E7-55EB75737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31" y="4143566"/>
                <a:ext cx="855560" cy="499367"/>
              </a:xfrm>
              <a:prstGeom prst="rect">
                <a:avLst/>
              </a:prstGeom>
              <a:blipFill>
                <a:blip r:embed="rId7"/>
                <a:stretch>
                  <a:fillRect r="-25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9C8E1A7-9790-D890-00D5-40E96FE7609F}"/>
                  </a:ext>
                </a:extLst>
              </p:cNvPr>
              <p:cNvSpPr txBox="1"/>
              <p:nvPr/>
            </p:nvSpPr>
            <p:spPr>
              <a:xfrm>
                <a:off x="550867" y="4762076"/>
                <a:ext cx="1540221" cy="499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9C8E1A7-9790-D890-00D5-40E96FE76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67" y="4762076"/>
                <a:ext cx="1540221" cy="4993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CB75F5E-8F70-81F1-6847-1EAD34ED20A5}"/>
                  </a:ext>
                </a:extLst>
              </p:cNvPr>
              <p:cNvSpPr txBox="1"/>
              <p:nvPr/>
            </p:nvSpPr>
            <p:spPr>
              <a:xfrm>
                <a:off x="5924385" y="3299122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CB75F5E-8F70-81F1-6847-1EAD34ED2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385" y="3299122"/>
                <a:ext cx="51549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175F78B4-D5E5-06BB-C9AC-758935ABFFA4}"/>
              </a:ext>
            </a:extLst>
          </p:cNvPr>
          <p:cNvSpPr txBox="1"/>
          <p:nvPr/>
        </p:nvSpPr>
        <p:spPr>
          <a:xfrm>
            <a:off x="1651040" y="3259593"/>
            <a:ext cx="93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C70845D-2696-45EB-8A4E-FA3418EB4242}"/>
              </a:ext>
            </a:extLst>
          </p:cNvPr>
          <p:cNvSpPr txBox="1"/>
          <p:nvPr/>
        </p:nvSpPr>
        <p:spPr>
          <a:xfrm>
            <a:off x="1709061" y="5661014"/>
            <a:ext cx="109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CA63828-31C4-F3AA-5AD5-56971D4037B6}"/>
              </a:ext>
            </a:extLst>
          </p:cNvPr>
          <p:cNvSpPr/>
          <p:nvPr/>
        </p:nvSpPr>
        <p:spPr>
          <a:xfrm>
            <a:off x="5366846" y="3979254"/>
            <a:ext cx="498784" cy="3974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弧形 30">
            <a:extLst>
              <a:ext uri="{FF2B5EF4-FFF2-40B4-BE49-F238E27FC236}">
                <a16:creationId xmlns:a16="http://schemas.microsoft.com/office/drawing/2014/main" id="{65A9CA41-206B-15D1-CE18-C705026BC358}"/>
              </a:ext>
            </a:extLst>
          </p:cNvPr>
          <p:cNvSpPr/>
          <p:nvPr/>
        </p:nvSpPr>
        <p:spPr>
          <a:xfrm rot="18892251">
            <a:off x="5025701" y="4253861"/>
            <a:ext cx="903542" cy="624879"/>
          </a:xfrm>
          <a:prstGeom prst="arc">
            <a:avLst>
              <a:gd name="adj1" fmla="val 18598557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5C9BEF64-EE47-F547-C54E-FCEA46854D5C}"/>
              </a:ext>
            </a:extLst>
          </p:cNvPr>
          <p:cNvCxnSpPr>
            <a:cxnSpLocks/>
          </p:cNvCxnSpPr>
          <p:nvPr/>
        </p:nvCxnSpPr>
        <p:spPr>
          <a:xfrm flipV="1">
            <a:off x="5573822" y="4082621"/>
            <a:ext cx="126981" cy="198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8B58150-2248-86FF-2933-DC82AA4B5898}"/>
              </a:ext>
            </a:extLst>
          </p:cNvPr>
          <p:cNvCxnSpPr>
            <a:cxnSpLocks/>
          </p:cNvCxnSpPr>
          <p:nvPr/>
        </p:nvCxnSpPr>
        <p:spPr>
          <a:xfrm>
            <a:off x="5865630" y="4181524"/>
            <a:ext cx="222842" cy="0"/>
          </a:xfrm>
          <a:prstGeom prst="line">
            <a:avLst/>
          </a:prstGeom>
          <a:ln w="444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68F549E-98E8-381E-1881-1BEF5B7D0A76}"/>
                  </a:ext>
                </a:extLst>
              </p:cNvPr>
              <p:cNvSpPr txBox="1"/>
              <p:nvPr/>
            </p:nvSpPr>
            <p:spPr>
              <a:xfrm>
                <a:off x="6047805" y="3944619"/>
                <a:ext cx="289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68F549E-98E8-381E-1881-1BEF5B7D0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805" y="3944619"/>
                <a:ext cx="289674" cy="461665"/>
              </a:xfrm>
              <a:prstGeom prst="rect">
                <a:avLst/>
              </a:prstGeom>
              <a:blipFill>
                <a:blip r:embed="rId10"/>
                <a:stretch>
                  <a:fillRect l="-4167" r="-27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5C6202D8-228E-3ED9-9653-396D3118D167}"/>
                  </a:ext>
                </a:extLst>
              </p:cNvPr>
              <p:cNvSpPr txBox="1"/>
              <p:nvPr/>
            </p:nvSpPr>
            <p:spPr>
              <a:xfrm>
                <a:off x="5901616" y="5199349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5C6202D8-228E-3ED9-9653-396D3118D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616" y="5199349"/>
                <a:ext cx="51549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825D6801-10A0-9F48-9248-82EE629C6DB7}"/>
              </a:ext>
            </a:extLst>
          </p:cNvPr>
          <p:cNvCxnSpPr>
            <a:cxnSpLocks/>
          </p:cNvCxnSpPr>
          <p:nvPr/>
        </p:nvCxnSpPr>
        <p:spPr>
          <a:xfrm flipV="1">
            <a:off x="6316176" y="4475792"/>
            <a:ext cx="704809" cy="7387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9482822-23C6-9CDD-4A08-B463DC87E81A}"/>
              </a:ext>
            </a:extLst>
          </p:cNvPr>
          <p:cNvCxnSpPr>
            <a:cxnSpLocks/>
          </p:cNvCxnSpPr>
          <p:nvPr/>
        </p:nvCxnSpPr>
        <p:spPr>
          <a:xfrm>
            <a:off x="6316460" y="3684850"/>
            <a:ext cx="700902" cy="8084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69B187D9-A1EB-232C-3DBB-C0B42BD4F096}"/>
                  </a:ext>
                </a:extLst>
              </p:cNvPr>
              <p:cNvSpPr txBox="1"/>
              <p:nvPr/>
            </p:nvSpPr>
            <p:spPr>
              <a:xfrm>
                <a:off x="6945685" y="4208601"/>
                <a:ext cx="782320" cy="494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69B187D9-A1EB-232C-3DBB-C0B42BD4F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685" y="4208601"/>
                <a:ext cx="782320" cy="494559"/>
              </a:xfrm>
              <a:prstGeom prst="rect">
                <a:avLst/>
              </a:prstGeom>
              <a:blipFill>
                <a:blip r:embed="rId12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>
            <a:extLst>
              <a:ext uri="{FF2B5EF4-FFF2-40B4-BE49-F238E27FC236}">
                <a16:creationId xmlns:a16="http://schemas.microsoft.com/office/drawing/2014/main" id="{C47E656A-A9E3-1B38-B9AC-0597A79F867D}"/>
              </a:ext>
            </a:extLst>
          </p:cNvPr>
          <p:cNvSpPr/>
          <p:nvPr/>
        </p:nvSpPr>
        <p:spPr>
          <a:xfrm>
            <a:off x="5346196" y="5516376"/>
            <a:ext cx="498784" cy="3974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弧形 39">
            <a:extLst>
              <a:ext uri="{FF2B5EF4-FFF2-40B4-BE49-F238E27FC236}">
                <a16:creationId xmlns:a16="http://schemas.microsoft.com/office/drawing/2014/main" id="{02E44175-E38A-E71C-9E2E-CB86946878C2}"/>
              </a:ext>
            </a:extLst>
          </p:cNvPr>
          <p:cNvSpPr/>
          <p:nvPr/>
        </p:nvSpPr>
        <p:spPr>
          <a:xfrm rot="18892251">
            <a:off x="5005051" y="5790983"/>
            <a:ext cx="903542" cy="624879"/>
          </a:xfrm>
          <a:prstGeom prst="arc">
            <a:avLst>
              <a:gd name="adj1" fmla="val 18598557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4EFE89C4-C843-4BF6-B0FA-E0B4E86AC7C3}"/>
              </a:ext>
            </a:extLst>
          </p:cNvPr>
          <p:cNvCxnSpPr>
            <a:cxnSpLocks/>
          </p:cNvCxnSpPr>
          <p:nvPr/>
        </p:nvCxnSpPr>
        <p:spPr>
          <a:xfrm flipV="1">
            <a:off x="5553172" y="5619743"/>
            <a:ext cx="126981" cy="198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F5633ED9-3261-7B93-0C2E-55570349977F}"/>
              </a:ext>
            </a:extLst>
          </p:cNvPr>
          <p:cNvCxnSpPr>
            <a:cxnSpLocks/>
          </p:cNvCxnSpPr>
          <p:nvPr/>
        </p:nvCxnSpPr>
        <p:spPr>
          <a:xfrm>
            <a:off x="5844980" y="5718646"/>
            <a:ext cx="222842" cy="0"/>
          </a:xfrm>
          <a:prstGeom prst="line">
            <a:avLst/>
          </a:prstGeom>
          <a:ln w="444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C3F6376-BD2D-7E65-6C8C-8349FDA23C77}"/>
                  </a:ext>
                </a:extLst>
              </p:cNvPr>
              <p:cNvSpPr txBox="1"/>
              <p:nvPr/>
            </p:nvSpPr>
            <p:spPr>
              <a:xfrm>
                <a:off x="6027155" y="5481741"/>
                <a:ext cx="289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C3F6376-BD2D-7E65-6C8C-8349FDA23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155" y="5481741"/>
                <a:ext cx="289674" cy="461665"/>
              </a:xfrm>
              <a:prstGeom prst="rect">
                <a:avLst/>
              </a:prstGeom>
              <a:blipFill>
                <a:blip r:embed="rId13"/>
                <a:stretch>
                  <a:fillRect l="-6383" r="-27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13A6CBA5-21D4-3051-5988-B1D70B89C826}"/>
                  </a:ext>
                </a:extLst>
              </p:cNvPr>
              <p:cNvSpPr/>
              <p:nvPr/>
            </p:nvSpPr>
            <p:spPr>
              <a:xfrm>
                <a:off x="4028203" y="4916125"/>
                <a:ext cx="950609" cy="56147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𝑅𝑋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13A6CBA5-21D4-3051-5988-B1D70B89C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203" y="4916125"/>
                <a:ext cx="950609" cy="5614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2342E42-129A-48F1-45A9-240463B02024}"/>
                  </a:ext>
                </a:extLst>
              </p:cNvPr>
              <p:cNvSpPr/>
              <p:nvPr/>
            </p:nvSpPr>
            <p:spPr>
              <a:xfrm>
                <a:off x="4028203" y="3407021"/>
                <a:ext cx="950609" cy="56147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𝑅𝑋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2342E42-129A-48F1-45A9-240463B020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203" y="3407021"/>
                <a:ext cx="950609" cy="5614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椭圆 45">
            <a:extLst>
              <a:ext uri="{FF2B5EF4-FFF2-40B4-BE49-F238E27FC236}">
                <a16:creationId xmlns:a16="http://schemas.microsoft.com/office/drawing/2014/main" id="{CD9913F5-A452-3100-CF1F-7B25B8EC9E16}"/>
              </a:ext>
            </a:extLst>
          </p:cNvPr>
          <p:cNvSpPr/>
          <p:nvPr/>
        </p:nvSpPr>
        <p:spPr>
          <a:xfrm>
            <a:off x="5063532" y="3643482"/>
            <a:ext cx="98971" cy="9897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873F5315-E024-7F66-0C1A-05F7870C93A9}"/>
              </a:ext>
            </a:extLst>
          </p:cNvPr>
          <p:cNvSpPr/>
          <p:nvPr/>
        </p:nvSpPr>
        <p:spPr>
          <a:xfrm>
            <a:off x="5032381" y="4101266"/>
            <a:ext cx="154690" cy="15469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8CBE5DF5-95AC-6FAE-14C4-33213A17E721}"/>
              </a:ext>
            </a:extLst>
          </p:cNvPr>
          <p:cNvCxnSpPr>
            <a:stCxn id="46" idx="4"/>
            <a:endCxn id="47" idx="4"/>
          </p:cNvCxnSpPr>
          <p:nvPr/>
        </p:nvCxnSpPr>
        <p:spPr>
          <a:xfrm flipH="1">
            <a:off x="5109726" y="3742453"/>
            <a:ext cx="3292" cy="5135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>
            <a:extLst>
              <a:ext uri="{FF2B5EF4-FFF2-40B4-BE49-F238E27FC236}">
                <a16:creationId xmlns:a16="http://schemas.microsoft.com/office/drawing/2014/main" id="{900C798B-F775-D4FA-AD98-E1C95481D1A3}"/>
              </a:ext>
            </a:extLst>
          </p:cNvPr>
          <p:cNvSpPr/>
          <p:nvPr/>
        </p:nvSpPr>
        <p:spPr>
          <a:xfrm>
            <a:off x="5063532" y="5157448"/>
            <a:ext cx="98971" cy="9897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4288F47E-75A1-0B7F-DEC6-4AAB2FCCEBD8}"/>
              </a:ext>
            </a:extLst>
          </p:cNvPr>
          <p:cNvSpPr/>
          <p:nvPr/>
        </p:nvSpPr>
        <p:spPr>
          <a:xfrm>
            <a:off x="5032381" y="5625817"/>
            <a:ext cx="154690" cy="15469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B94FE7C5-2309-1D97-42F3-868DC88458C1}"/>
              </a:ext>
            </a:extLst>
          </p:cNvPr>
          <p:cNvCxnSpPr>
            <a:stCxn id="49" idx="4"/>
            <a:endCxn id="50" idx="4"/>
          </p:cNvCxnSpPr>
          <p:nvPr/>
        </p:nvCxnSpPr>
        <p:spPr>
          <a:xfrm flipH="1">
            <a:off x="5109726" y="5256419"/>
            <a:ext cx="3292" cy="524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DFA81CA7-E15E-312F-8B6D-7866F1D4D742}"/>
                  </a:ext>
                </a:extLst>
              </p:cNvPr>
              <p:cNvSpPr/>
              <p:nvPr/>
            </p:nvSpPr>
            <p:spPr>
              <a:xfrm>
                <a:off x="3178734" y="3435776"/>
                <a:ext cx="469686" cy="46166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DFA81CA7-E15E-312F-8B6D-7866F1D4D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734" y="3435776"/>
                <a:ext cx="469686" cy="46166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EA99AF27-F47C-334E-82BE-39DB1A154065}"/>
                  </a:ext>
                </a:extLst>
              </p:cNvPr>
              <p:cNvSpPr/>
              <p:nvPr/>
            </p:nvSpPr>
            <p:spPr>
              <a:xfrm>
                <a:off x="3185154" y="3935323"/>
                <a:ext cx="469686" cy="46166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EA99AF27-F47C-334E-82BE-39DB1A154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154" y="3935323"/>
                <a:ext cx="469686" cy="46166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60376D0E-2C06-444E-A56E-754EC677E011}"/>
                  </a:ext>
                </a:extLst>
              </p:cNvPr>
              <p:cNvSpPr/>
              <p:nvPr/>
            </p:nvSpPr>
            <p:spPr>
              <a:xfrm>
                <a:off x="3179331" y="4973177"/>
                <a:ext cx="469686" cy="46166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60376D0E-2C06-444E-A56E-754EC677E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331" y="4973177"/>
                <a:ext cx="469686" cy="46166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D3D57A57-F3A9-9578-8D55-E031C551BC3A}"/>
                  </a:ext>
                </a:extLst>
              </p:cNvPr>
              <p:cNvSpPr/>
              <p:nvPr/>
            </p:nvSpPr>
            <p:spPr>
              <a:xfrm>
                <a:off x="3185751" y="5472724"/>
                <a:ext cx="469686" cy="46166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D3D57A57-F3A9-9578-8D55-E031C551BC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751" y="5472724"/>
                <a:ext cx="469686" cy="4616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1572E020-62FA-9B37-246A-778FADCF0463}"/>
                  </a:ext>
                </a:extLst>
              </p:cNvPr>
              <p:cNvSpPr txBox="1"/>
              <p:nvPr/>
            </p:nvSpPr>
            <p:spPr>
              <a:xfrm>
                <a:off x="2255145" y="6204056"/>
                <a:ext cx="36592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|11⟩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1572E020-62FA-9B37-246A-778FADCF0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145" y="6204056"/>
                <a:ext cx="3659207" cy="369332"/>
              </a:xfrm>
              <a:prstGeom prst="rect">
                <a:avLst/>
              </a:prstGeom>
              <a:blipFill>
                <a:blip r:embed="rId20"/>
                <a:stretch>
                  <a:fillRect l="-1500" r="-2667" b="-3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D0C74778-8F52-F63C-9036-C3B8245C4C71}"/>
                  </a:ext>
                </a:extLst>
              </p:cNvPr>
              <p:cNvSpPr txBox="1"/>
              <p:nvPr/>
            </p:nvSpPr>
            <p:spPr>
              <a:xfrm>
                <a:off x="7771813" y="4041119"/>
                <a:ext cx="4104866" cy="890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calculations, we can find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𝑇𝑟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bSup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D0C74778-8F52-F63C-9036-C3B8245C4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813" y="4041119"/>
                <a:ext cx="4104866" cy="890308"/>
              </a:xfrm>
              <a:prstGeom prst="rect">
                <a:avLst/>
              </a:prstGeom>
              <a:blipFill>
                <a:blip r:embed="rId21"/>
                <a:stretch>
                  <a:fillRect l="-2377" t="-5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98611CA-80A8-3166-5189-8D138EC1A647}"/>
                  </a:ext>
                </a:extLst>
              </p:cNvPr>
              <p:cNvSpPr txBox="1"/>
              <p:nvPr/>
            </p:nvSpPr>
            <p:spPr>
              <a:xfrm>
                <a:off x="376094" y="1225649"/>
                <a:ext cx="4990752" cy="1514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Let’s consider the following setting: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 of Copy: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Noise: Depolarizing noise</a:t>
                </a:r>
              </a:p>
              <a:p>
                <a:pPr algn="ctr"/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𝛾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98611CA-80A8-3166-5189-8D138EC1A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94" y="1225649"/>
                <a:ext cx="4990752" cy="1514325"/>
              </a:xfrm>
              <a:prstGeom prst="rect">
                <a:avLst/>
              </a:prstGeom>
              <a:blipFill>
                <a:blip r:embed="rId22"/>
                <a:stretch>
                  <a:fillRect l="-1956" t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189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9C991-5464-4E1A-02E0-5B2F45595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24CAAEF-BBD7-1A26-AC63-35C491512B37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DCAF13A-C434-5F33-77C6-A2E36FC12AC9}"/>
              </a:ext>
            </a:extLst>
          </p:cNvPr>
          <p:cNvSpPr txBox="1"/>
          <p:nvPr/>
        </p:nvSpPr>
        <p:spPr>
          <a:xfrm>
            <a:off x="481495" y="74830"/>
            <a:ext cx="10776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Purification protocol with optimization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C0BFE74-D530-E5FB-50A7-BCA474E5DA66}"/>
                  </a:ext>
                </a:extLst>
              </p:cNvPr>
              <p:cNvSpPr txBox="1"/>
              <p:nvPr/>
            </p:nvSpPr>
            <p:spPr>
              <a:xfrm>
                <a:off x="826106" y="1313506"/>
                <a:ext cx="1016405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previous protocol, it can only purify a single pure state. If there exist a purification protocol that can purify a set with multi-state set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we propose a method to design distributed purification protocol via optimization</a:t>
                </a: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C0BFE74-D530-E5FB-50A7-BCA474E5D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06" y="1313506"/>
                <a:ext cx="10164056" cy="2246769"/>
              </a:xfrm>
              <a:prstGeom prst="rect">
                <a:avLst/>
              </a:prstGeom>
              <a:blipFill>
                <a:blip r:embed="rId2"/>
                <a:stretch>
                  <a:fillRect l="-960" t="-2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341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C8A01-74E5-C941-87AB-086C1F03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31CE1B4-7D94-0526-BCF3-B8E4E5A2E7EE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B38A25-F1F4-3EF8-6502-B12691005512}"/>
              </a:ext>
            </a:extLst>
          </p:cNvPr>
          <p:cNvSpPr txBox="1"/>
          <p:nvPr/>
        </p:nvSpPr>
        <p:spPr>
          <a:xfrm>
            <a:off x="481495" y="74830"/>
            <a:ext cx="10776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Purification protocol with optimization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8C13AD7-CEC6-6DF8-33BB-8CF5181626B4}"/>
                  </a:ext>
                </a:extLst>
              </p:cNvPr>
              <p:cNvSpPr txBox="1"/>
              <p:nvPr/>
            </p:nvSpPr>
            <p:spPr>
              <a:xfrm>
                <a:off x="826106" y="1313506"/>
                <a:ext cx="1016405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previous protocol, it can only purify a single pure state. If there exist a purification protocol that can purify a set with multi-state set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we propose a method to design distributed purification protocol via optimization 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8C13AD7-CEC6-6DF8-33BB-8CF518162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06" y="1313506"/>
                <a:ext cx="10164056" cy="1938992"/>
              </a:xfrm>
              <a:prstGeom prst="rect">
                <a:avLst/>
              </a:prstGeom>
              <a:blipFill>
                <a:blip r:embed="rId2"/>
                <a:stretch>
                  <a:fillRect l="-960" t="-2508" b="-59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3AB5F462-9E43-26BB-1E1A-DA40B8FE6A2C}"/>
              </a:ext>
            </a:extLst>
          </p:cNvPr>
          <p:cNvGrpSpPr/>
          <p:nvPr/>
        </p:nvGrpSpPr>
        <p:grpSpPr>
          <a:xfrm>
            <a:off x="1464614" y="2999106"/>
            <a:ext cx="7463873" cy="3858894"/>
            <a:chOff x="818644" y="2388251"/>
            <a:chExt cx="11204774" cy="5964642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805C58BB-557D-E7F3-D539-B674A1DAA8F7}"/>
                </a:ext>
              </a:extLst>
            </p:cNvPr>
            <p:cNvSpPr/>
            <p:nvPr/>
          </p:nvSpPr>
          <p:spPr>
            <a:xfrm>
              <a:off x="3247671" y="2859540"/>
              <a:ext cx="1950556" cy="2241904"/>
            </a:xfrm>
            <a:prstGeom prst="roundRect">
              <a:avLst>
                <a:gd name="adj" fmla="val 10979"/>
              </a:avLst>
            </a:prstGeom>
            <a:solidFill>
              <a:schemeClr val="tx2">
                <a:lumMod val="20000"/>
                <a:lumOff val="8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1EEC66A-0D6E-56AD-9571-04754FF9796F}"/>
                </a:ext>
              </a:extLst>
            </p:cNvPr>
            <p:cNvCxnSpPr>
              <a:cxnSpLocks/>
            </p:cNvCxnSpPr>
            <p:nvPr/>
          </p:nvCxnSpPr>
          <p:spPr>
            <a:xfrm>
              <a:off x="2936331" y="4689602"/>
              <a:ext cx="1895435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11039E88-2E46-8DCA-D99E-109F0CB58037}"/>
                </a:ext>
              </a:extLst>
            </p:cNvPr>
            <p:cNvSpPr/>
            <p:nvPr/>
          </p:nvSpPr>
          <p:spPr>
            <a:xfrm>
              <a:off x="3262780" y="5410302"/>
              <a:ext cx="1950556" cy="2241904"/>
            </a:xfrm>
            <a:prstGeom prst="roundRect">
              <a:avLst>
                <a:gd name="adj" fmla="val 10979"/>
              </a:avLst>
            </a:prstGeom>
            <a:solidFill>
              <a:schemeClr val="tx2">
                <a:lumMod val="20000"/>
                <a:lumOff val="8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04EB813D-2C0F-50FA-DB32-D5F05093B8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6718" y="7121054"/>
              <a:ext cx="1857087" cy="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E72B13D-1E37-220A-07F6-C968299EE94F}"/>
                </a:ext>
              </a:extLst>
            </p:cNvPr>
            <p:cNvCxnSpPr>
              <a:cxnSpLocks/>
            </p:cNvCxnSpPr>
            <p:nvPr/>
          </p:nvCxnSpPr>
          <p:spPr>
            <a:xfrm>
              <a:off x="2926719" y="3254488"/>
              <a:ext cx="2791085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D1411EF-302B-45E5-5B6E-D95485F68573}"/>
                </a:ext>
              </a:extLst>
            </p:cNvPr>
            <p:cNvCxnSpPr>
              <a:cxnSpLocks/>
            </p:cNvCxnSpPr>
            <p:nvPr/>
          </p:nvCxnSpPr>
          <p:spPr>
            <a:xfrm>
              <a:off x="2857489" y="5275855"/>
              <a:ext cx="300825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715F4CF4-23A9-BE9B-2FBD-A08EA89E32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2737" y="3251387"/>
              <a:ext cx="681559" cy="121233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585531BD-887A-D920-9008-92145149553E}"/>
                </a:ext>
              </a:extLst>
            </p:cNvPr>
            <p:cNvCxnSpPr>
              <a:cxnSpLocks/>
            </p:cNvCxnSpPr>
            <p:nvPr/>
          </p:nvCxnSpPr>
          <p:spPr>
            <a:xfrm>
              <a:off x="2247928" y="4472200"/>
              <a:ext cx="671175" cy="130515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1DB7FB88-727A-9386-20B6-4AD215AFA6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6719" y="6276902"/>
              <a:ext cx="1857087" cy="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E8D4878-F79E-A39B-BE4B-EDE1EBD89157}"/>
                </a:ext>
              </a:extLst>
            </p:cNvPr>
            <p:cNvCxnSpPr>
              <a:cxnSpLocks/>
            </p:cNvCxnSpPr>
            <p:nvPr/>
          </p:nvCxnSpPr>
          <p:spPr>
            <a:xfrm>
              <a:off x="2926719" y="5777354"/>
              <a:ext cx="279173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B5074F3-0008-D842-586B-00A9B38247A1}"/>
                </a:ext>
              </a:extLst>
            </p:cNvPr>
            <p:cNvCxnSpPr>
              <a:cxnSpLocks/>
            </p:cNvCxnSpPr>
            <p:nvPr/>
          </p:nvCxnSpPr>
          <p:spPr>
            <a:xfrm>
              <a:off x="2926719" y="3741832"/>
              <a:ext cx="1895435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9121EC04-FCBF-6315-98FC-91AF0D11C113}"/>
                    </a:ext>
                  </a:extLst>
                </p:cNvPr>
                <p:cNvSpPr txBox="1"/>
                <p:nvPr/>
              </p:nvSpPr>
              <p:spPr>
                <a:xfrm>
                  <a:off x="2857490" y="2736055"/>
                  <a:ext cx="515496" cy="570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D0C777A5-17AF-935E-9C76-04C794C6CE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490" y="2736055"/>
                  <a:ext cx="515496" cy="570872"/>
                </a:xfrm>
                <a:prstGeom prst="rect">
                  <a:avLst/>
                </a:prstGeom>
                <a:blipFill>
                  <a:blip r:embed="rId3"/>
                  <a:stretch>
                    <a:fillRect r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FFB47D83-E0C5-900D-D4A9-D1FCFC4A7728}"/>
                    </a:ext>
                  </a:extLst>
                </p:cNvPr>
                <p:cNvSpPr txBox="1"/>
                <p:nvPr/>
              </p:nvSpPr>
              <p:spPr>
                <a:xfrm>
                  <a:off x="2826578" y="3231460"/>
                  <a:ext cx="515496" cy="570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932B1D3B-FA36-3542-B543-B175EB7916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6578" y="3231460"/>
                  <a:ext cx="515496" cy="570872"/>
                </a:xfrm>
                <a:prstGeom prst="rect">
                  <a:avLst/>
                </a:prstGeom>
                <a:blipFill>
                  <a:blip r:embed="rId4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4E92001A-B999-76BF-397D-853A9CCFE3E1}"/>
                    </a:ext>
                  </a:extLst>
                </p:cNvPr>
                <p:cNvSpPr txBox="1"/>
                <p:nvPr/>
              </p:nvSpPr>
              <p:spPr>
                <a:xfrm>
                  <a:off x="2822989" y="5779746"/>
                  <a:ext cx="515496" cy="570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042D4D1-B4CC-F899-38D0-E336BFBF94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989" y="5779746"/>
                  <a:ext cx="515496" cy="570872"/>
                </a:xfrm>
                <a:prstGeom prst="rect">
                  <a:avLst/>
                </a:prstGeom>
                <a:blipFill>
                  <a:blip r:embed="rId5"/>
                  <a:stretch>
                    <a:fillRect r="-105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1314D9A6-62F1-64EB-3A8D-F70D4F3B1A0A}"/>
                    </a:ext>
                  </a:extLst>
                </p:cNvPr>
                <p:cNvSpPr txBox="1"/>
                <p:nvPr/>
              </p:nvSpPr>
              <p:spPr>
                <a:xfrm>
                  <a:off x="2842053" y="5293116"/>
                  <a:ext cx="515496" cy="570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9DE813DF-CD6A-A248-2767-169A5282D2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2053" y="5293116"/>
                  <a:ext cx="515496" cy="570872"/>
                </a:xfrm>
                <a:prstGeom prst="rect">
                  <a:avLst/>
                </a:prstGeom>
                <a:blipFill>
                  <a:blip r:embed="rId6"/>
                  <a:stretch>
                    <a:fillRect r="-877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285250C7-82B2-ED90-A771-47400BD17214}"/>
                    </a:ext>
                  </a:extLst>
                </p:cNvPr>
                <p:cNvSpPr txBox="1"/>
                <p:nvPr/>
              </p:nvSpPr>
              <p:spPr>
                <a:xfrm>
                  <a:off x="845894" y="4115102"/>
                  <a:ext cx="855560" cy="6146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𝒩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b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B42081AF-1D5B-BCF8-82EA-75E641DBC0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94" y="4115102"/>
                  <a:ext cx="855560" cy="614678"/>
                </a:xfrm>
                <a:prstGeom prst="rect">
                  <a:avLst/>
                </a:prstGeom>
                <a:blipFill>
                  <a:blip r:embed="rId7"/>
                  <a:stretch>
                    <a:fillRect r="-68085" b="-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2DF99F16-0818-5B25-84A1-B7E5B09F2AB6}"/>
                    </a:ext>
                  </a:extLst>
                </p:cNvPr>
                <p:cNvSpPr txBox="1"/>
                <p:nvPr/>
              </p:nvSpPr>
              <p:spPr>
                <a:xfrm>
                  <a:off x="818644" y="4687932"/>
                  <a:ext cx="1540222" cy="6146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𝒩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96BDDA97-BDF3-EE91-FCC3-6A6C53B0A8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644" y="4687932"/>
                  <a:ext cx="1540222" cy="614678"/>
                </a:xfrm>
                <a:prstGeom prst="rect">
                  <a:avLst/>
                </a:prstGeom>
                <a:blipFill>
                  <a:blip r:embed="rId8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04C5371A-1AA9-7AB6-0A10-459B36C68C60}"/>
                    </a:ext>
                  </a:extLst>
                </p:cNvPr>
                <p:cNvSpPr txBox="1"/>
                <p:nvPr/>
              </p:nvSpPr>
              <p:spPr>
                <a:xfrm>
                  <a:off x="5157523" y="2741269"/>
                  <a:ext cx="515496" cy="618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7FB15012-58E5-4C29-9ACB-B265FBF201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7523" y="2741269"/>
                  <a:ext cx="515496" cy="618445"/>
                </a:xfrm>
                <a:prstGeom prst="rect">
                  <a:avLst/>
                </a:prstGeom>
                <a:blipFill>
                  <a:blip r:embed="rId9"/>
                  <a:stretch>
                    <a:fillRect l="-1754" r="-2280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3B91470-8B1E-BEFE-DA98-01F213A7B3C9}"/>
                </a:ext>
              </a:extLst>
            </p:cNvPr>
            <p:cNvSpPr txBox="1"/>
            <p:nvPr/>
          </p:nvSpPr>
          <p:spPr>
            <a:xfrm>
              <a:off x="3723051" y="2388251"/>
              <a:ext cx="1399010" cy="6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Alice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34235F1-A8EA-2C7A-ABBB-EB2C2CC4D79B}"/>
                </a:ext>
              </a:extLst>
            </p:cNvPr>
            <p:cNvSpPr txBox="1"/>
            <p:nvPr/>
          </p:nvSpPr>
          <p:spPr>
            <a:xfrm>
              <a:off x="3780499" y="7734448"/>
              <a:ext cx="1092169" cy="6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Bob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06929BA-777B-3DD0-ECD1-ECC8C9ED815A}"/>
                </a:ext>
              </a:extLst>
            </p:cNvPr>
            <p:cNvSpPr/>
            <p:nvPr/>
          </p:nvSpPr>
          <p:spPr>
            <a:xfrm>
              <a:off x="4623277" y="3543964"/>
              <a:ext cx="498784" cy="39741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弧形 27">
              <a:extLst>
                <a:ext uri="{FF2B5EF4-FFF2-40B4-BE49-F238E27FC236}">
                  <a16:creationId xmlns:a16="http://schemas.microsoft.com/office/drawing/2014/main" id="{993D0C0E-FDE8-E40B-114E-686F39F4E6D0}"/>
                </a:ext>
              </a:extLst>
            </p:cNvPr>
            <p:cNvSpPr/>
            <p:nvPr/>
          </p:nvSpPr>
          <p:spPr>
            <a:xfrm rot="18892251">
              <a:off x="4282132" y="3818571"/>
              <a:ext cx="903542" cy="624879"/>
            </a:xfrm>
            <a:prstGeom prst="arc">
              <a:avLst>
                <a:gd name="adj1" fmla="val 185985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B0C7EBB8-7D83-D0CB-E693-F6F9C0E6D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0253" y="3647331"/>
              <a:ext cx="126981" cy="198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8E7E65F-0A12-A92C-C2E7-81B68CB68B93}"/>
                </a:ext>
              </a:extLst>
            </p:cNvPr>
            <p:cNvCxnSpPr>
              <a:cxnSpLocks/>
            </p:cNvCxnSpPr>
            <p:nvPr/>
          </p:nvCxnSpPr>
          <p:spPr>
            <a:xfrm>
              <a:off x="5122061" y="3746234"/>
              <a:ext cx="222842" cy="0"/>
            </a:xfrm>
            <a:prstGeom prst="line">
              <a:avLst/>
            </a:prstGeom>
            <a:ln w="444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746CF31E-4099-FF39-7A3F-297F999E320E}"/>
                    </a:ext>
                  </a:extLst>
                </p:cNvPr>
                <p:cNvSpPr txBox="1"/>
                <p:nvPr/>
              </p:nvSpPr>
              <p:spPr>
                <a:xfrm>
                  <a:off x="5296621" y="3449796"/>
                  <a:ext cx="289675" cy="618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DBE191AC-1AD0-CA6B-EFF9-F14B8F85C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6621" y="3449796"/>
                  <a:ext cx="289675" cy="618445"/>
                </a:xfrm>
                <a:prstGeom prst="rect">
                  <a:avLst/>
                </a:prstGeom>
                <a:blipFill>
                  <a:blip r:embed="rId10"/>
                  <a:stretch>
                    <a:fillRect r="-656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ECC75874-27EE-BD22-97D3-48F02E16BA43}"/>
                    </a:ext>
                  </a:extLst>
                </p:cNvPr>
                <p:cNvSpPr txBox="1"/>
                <p:nvPr/>
              </p:nvSpPr>
              <p:spPr>
                <a:xfrm>
                  <a:off x="5138510" y="5224930"/>
                  <a:ext cx="515496" cy="618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73D10550-0630-C015-7E01-F797809DB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8510" y="5224930"/>
                  <a:ext cx="515496" cy="618445"/>
                </a:xfrm>
                <a:prstGeom prst="rect">
                  <a:avLst/>
                </a:prstGeom>
                <a:blipFill>
                  <a:blip r:embed="rId11"/>
                  <a:stretch>
                    <a:fillRect l="-1754" r="-2456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A6156B94-9A1F-CB61-DFB2-D6005D1EBE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5284" y="4493496"/>
              <a:ext cx="970033" cy="12838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6B3B9080-D81D-5CDA-9C50-51FB3206D79C}"/>
                </a:ext>
              </a:extLst>
            </p:cNvPr>
            <p:cNvCxnSpPr>
              <a:cxnSpLocks/>
            </p:cNvCxnSpPr>
            <p:nvPr/>
          </p:nvCxnSpPr>
          <p:spPr>
            <a:xfrm>
              <a:off x="5707634" y="3254488"/>
              <a:ext cx="987683" cy="1239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AB91CCDE-EF55-1BE4-F384-FCE716FBED8E}"/>
                    </a:ext>
                  </a:extLst>
                </p:cNvPr>
                <p:cNvSpPr txBox="1"/>
                <p:nvPr/>
              </p:nvSpPr>
              <p:spPr>
                <a:xfrm>
                  <a:off x="6574478" y="4072790"/>
                  <a:ext cx="782319" cy="660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228B9070-7ED0-3E29-1489-76B5304E8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478" y="4072790"/>
                  <a:ext cx="782319" cy="660665"/>
                </a:xfrm>
                <a:prstGeom prst="rect">
                  <a:avLst/>
                </a:prstGeom>
                <a:blipFill>
                  <a:blip r:embed="rId1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7D7BBC23-26B9-2913-F0D4-82A508BC436A}"/>
                </a:ext>
              </a:extLst>
            </p:cNvPr>
            <p:cNvCxnSpPr>
              <a:cxnSpLocks/>
            </p:cNvCxnSpPr>
            <p:nvPr/>
          </p:nvCxnSpPr>
          <p:spPr>
            <a:xfrm>
              <a:off x="7325113" y="4425309"/>
              <a:ext cx="482800" cy="0"/>
            </a:xfrm>
            <a:prstGeom prst="straightConnector1">
              <a:avLst/>
            </a:prstGeom>
            <a:ln w="76200" cmpd="dbl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AFE1EA45-A746-6733-42F9-DB170D3943BD}"/>
                    </a:ext>
                  </a:extLst>
                </p:cNvPr>
                <p:cNvSpPr txBox="1"/>
                <p:nvPr/>
              </p:nvSpPr>
              <p:spPr>
                <a:xfrm>
                  <a:off x="7915282" y="4032135"/>
                  <a:ext cx="4108136" cy="999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Estimate cost function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zh-CN" dirty="0"/>
                    <a:t> 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8522377A-8CD0-A122-ACB4-B4157125FB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5282" y="4032135"/>
                  <a:ext cx="4108136" cy="999025"/>
                </a:xfrm>
                <a:prstGeom prst="rect">
                  <a:avLst/>
                </a:prstGeom>
                <a:blipFill>
                  <a:blip r:embed="rId13"/>
                  <a:stretch>
                    <a:fillRect l="-2004" t="-5660" b="-66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BC192EDC-F537-97D9-C20B-D192B4401EF5}"/>
                </a:ext>
              </a:extLst>
            </p:cNvPr>
            <p:cNvCxnSpPr>
              <a:cxnSpLocks/>
            </p:cNvCxnSpPr>
            <p:nvPr/>
          </p:nvCxnSpPr>
          <p:spPr>
            <a:xfrm>
              <a:off x="9487685" y="4863277"/>
              <a:ext cx="0" cy="713015"/>
            </a:xfrm>
            <a:prstGeom prst="straightConnector1">
              <a:avLst/>
            </a:prstGeom>
            <a:ln w="76200" cmpd="dbl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9F0F24BA-E217-C0D5-3E2A-14E77B4ED225}"/>
                    </a:ext>
                  </a:extLst>
                </p:cNvPr>
                <p:cNvSpPr txBox="1"/>
                <p:nvPr/>
              </p:nvSpPr>
              <p:spPr>
                <a:xfrm>
                  <a:off x="7633639" y="5889385"/>
                  <a:ext cx="4108136" cy="1427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Optimize parameters </a:t>
                  </a:r>
                  <a14:m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𝜻</m:t>
                      </m:r>
                    </m:oMath>
                  </a14:m>
                  <a:r>
                    <a:rPr lang="zh-CN" altLang="en-US" dirty="0"/>
                    <a:t> </a:t>
                  </a:r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 </a:t>
                  </a:r>
                </a:p>
                <a:p>
                  <a:pPr algn="ctr"/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minimize cost function</a:t>
                  </a:r>
                  <a:r>
                    <a:rPr lang="en-US" altLang="zh-CN" b="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zh-CN" dirty="0"/>
                    <a:t> 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89" name="文本框 88">
                  <a:extLst>
                    <a:ext uri="{FF2B5EF4-FFF2-40B4-BE49-F238E27FC236}">
                      <a16:creationId xmlns:a16="http://schemas.microsoft.com/office/drawing/2014/main" id="{516B8D06-DA0C-4DC4-460F-E1D0611F7B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3639" y="5889385"/>
                  <a:ext cx="4108136" cy="1427179"/>
                </a:xfrm>
                <a:prstGeom prst="rect">
                  <a:avLst/>
                </a:prstGeom>
                <a:blipFill>
                  <a:blip r:embed="rId14"/>
                  <a:stretch>
                    <a:fillRect l="-2004" t="-3974" r="-3563" b="-529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C696D5CF-DE92-6E5F-C0A3-CA571226DCA1}"/>
                    </a:ext>
                  </a:extLst>
                </p:cNvPr>
                <p:cNvSpPr txBox="1"/>
                <p:nvPr/>
              </p:nvSpPr>
              <p:spPr>
                <a:xfrm>
                  <a:off x="6149949" y="6263585"/>
                  <a:ext cx="1657962" cy="999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Update</a:t>
                  </a:r>
                  <a14:m>
                    <m:oMath xmlns:m="http://schemas.openxmlformats.org/officeDocument/2006/math"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𝜻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88671739-F639-152F-5367-B243D37DA6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949" y="6263585"/>
                  <a:ext cx="1657962" cy="999025"/>
                </a:xfrm>
                <a:prstGeom prst="rect">
                  <a:avLst/>
                </a:prstGeom>
                <a:blipFill>
                  <a:blip r:embed="rId15"/>
                  <a:stretch>
                    <a:fillRect t="-5660" b="-75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22DCA24E-8DD4-2F1E-CE08-CD621BE7B7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8415" y="6157698"/>
              <a:ext cx="1555223" cy="0"/>
            </a:xfrm>
            <a:prstGeom prst="straightConnector1">
              <a:avLst/>
            </a:prstGeom>
            <a:ln w="76200" cmpd="dbl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071E4631-B59F-3424-3FB7-75EDB346EE08}"/>
                    </a:ext>
                  </a:extLst>
                </p:cNvPr>
                <p:cNvSpPr/>
                <p:nvPr/>
              </p:nvSpPr>
              <p:spPr>
                <a:xfrm>
                  <a:off x="3486709" y="3018380"/>
                  <a:ext cx="794578" cy="189237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B61FD41C-E7D8-9833-3031-C1399051D9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6709" y="3018380"/>
                  <a:ext cx="794578" cy="1892375"/>
                </a:xfrm>
                <a:prstGeom prst="rect">
                  <a:avLst/>
                </a:prstGeom>
                <a:blipFill>
                  <a:blip r:embed="rId16"/>
                  <a:stretch>
                    <a:fillRect l="-4494" r="-786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7DB39E18-45F9-8D19-6883-2CC3273FD688}"/>
                </a:ext>
              </a:extLst>
            </p:cNvPr>
            <p:cNvSpPr/>
            <p:nvPr/>
          </p:nvSpPr>
          <p:spPr>
            <a:xfrm>
              <a:off x="4623277" y="6079730"/>
              <a:ext cx="498784" cy="39741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弧形 43">
              <a:extLst>
                <a:ext uri="{FF2B5EF4-FFF2-40B4-BE49-F238E27FC236}">
                  <a16:creationId xmlns:a16="http://schemas.microsoft.com/office/drawing/2014/main" id="{8CB055A3-9D44-E184-BDC1-285EA13B8DD1}"/>
                </a:ext>
              </a:extLst>
            </p:cNvPr>
            <p:cNvSpPr/>
            <p:nvPr/>
          </p:nvSpPr>
          <p:spPr>
            <a:xfrm rot="18892251">
              <a:off x="4282132" y="6354337"/>
              <a:ext cx="903542" cy="624879"/>
            </a:xfrm>
            <a:prstGeom prst="arc">
              <a:avLst>
                <a:gd name="adj1" fmla="val 185985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088D1EEA-A935-AB1E-7C22-17E0FC6E48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0253" y="6183097"/>
              <a:ext cx="126981" cy="198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77A9E604-7CCB-EB31-4630-B28DA96340D9}"/>
                </a:ext>
              </a:extLst>
            </p:cNvPr>
            <p:cNvCxnSpPr>
              <a:cxnSpLocks/>
            </p:cNvCxnSpPr>
            <p:nvPr/>
          </p:nvCxnSpPr>
          <p:spPr>
            <a:xfrm>
              <a:off x="5122061" y="6282000"/>
              <a:ext cx="222842" cy="0"/>
            </a:xfrm>
            <a:prstGeom prst="line">
              <a:avLst/>
            </a:prstGeom>
            <a:ln w="444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818A730B-EA80-17AF-7B08-434069B90E06}"/>
                    </a:ext>
                  </a:extLst>
                </p:cNvPr>
                <p:cNvSpPr txBox="1"/>
                <p:nvPr/>
              </p:nvSpPr>
              <p:spPr>
                <a:xfrm>
                  <a:off x="5296621" y="5952370"/>
                  <a:ext cx="289675" cy="618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3DA0D8B1-243E-5AE1-DDA2-28D3490EF6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6621" y="5952370"/>
                  <a:ext cx="289675" cy="618445"/>
                </a:xfrm>
                <a:prstGeom prst="rect">
                  <a:avLst/>
                </a:prstGeom>
                <a:blipFill>
                  <a:blip r:embed="rId17"/>
                  <a:stretch>
                    <a:fillRect r="-656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矩形 47">
                  <a:extLst>
                    <a:ext uri="{FF2B5EF4-FFF2-40B4-BE49-F238E27FC236}">
                      <a16:creationId xmlns:a16="http://schemas.microsoft.com/office/drawing/2014/main" id="{F2E18A7D-7A0D-254D-9E39-FFDC06929654}"/>
                    </a:ext>
                  </a:extLst>
                </p:cNvPr>
                <p:cNvSpPr/>
                <p:nvPr/>
              </p:nvSpPr>
              <p:spPr>
                <a:xfrm>
                  <a:off x="3489431" y="5582047"/>
                  <a:ext cx="797870" cy="185602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𝜻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矩形 97">
                  <a:extLst>
                    <a:ext uri="{FF2B5EF4-FFF2-40B4-BE49-F238E27FC236}">
                      <a16:creationId xmlns:a16="http://schemas.microsoft.com/office/drawing/2014/main" id="{E640C836-578A-0CE0-BF94-10186F1179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9431" y="5582047"/>
                  <a:ext cx="797870" cy="1856027"/>
                </a:xfrm>
                <a:prstGeom prst="rect">
                  <a:avLst/>
                </a:prstGeom>
                <a:blipFill>
                  <a:blip r:embed="rId18"/>
                  <a:stretch>
                    <a:fillRect l="-1124" r="-449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7C6287F-C226-71F5-CBD2-2E6DBA4D5444}"/>
                </a:ext>
              </a:extLst>
            </p:cNvPr>
            <p:cNvSpPr/>
            <p:nvPr/>
          </p:nvSpPr>
          <p:spPr>
            <a:xfrm>
              <a:off x="4623276" y="6923882"/>
              <a:ext cx="498784" cy="39741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0" name="弧形 49">
              <a:extLst>
                <a:ext uri="{FF2B5EF4-FFF2-40B4-BE49-F238E27FC236}">
                  <a16:creationId xmlns:a16="http://schemas.microsoft.com/office/drawing/2014/main" id="{4463C9DB-9EB3-0125-3B71-65BF865C7D8F}"/>
                </a:ext>
              </a:extLst>
            </p:cNvPr>
            <p:cNvSpPr/>
            <p:nvPr/>
          </p:nvSpPr>
          <p:spPr>
            <a:xfrm rot="18892251">
              <a:off x="4282131" y="7198489"/>
              <a:ext cx="903542" cy="624879"/>
            </a:xfrm>
            <a:prstGeom prst="arc">
              <a:avLst>
                <a:gd name="adj1" fmla="val 185985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C2B22C43-B8C4-8DFE-237D-F7BD062E84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0252" y="7027249"/>
              <a:ext cx="126981" cy="198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BFDBB80C-47EB-D883-F7F0-F91D87E79379}"/>
                </a:ext>
              </a:extLst>
            </p:cNvPr>
            <p:cNvCxnSpPr>
              <a:cxnSpLocks/>
            </p:cNvCxnSpPr>
            <p:nvPr/>
          </p:nvCxnSpPr>
          <p:spPr>
            <a:xfrm>
              <a:off x="5122060" y="7126152"/>
              <a:ext cx="222842" cy="0"/>
            </a:xfrm>
            <a:prstGeom prst="line">
              <a:avLst/>
            </a:prstGeom>
            <a:ln w="444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33F928D1-EFAD-ABBD-DFEE-710F0CA0BC9F}"/>
                    </a:ext>
                  </a:extLst>
                </p:cNvPr>
                <p:cNvSpPr txBox="1"/>
                <p:nvPr/>
              </p:nvSpPr>
              <p:spPr>
                <a:xfrm>
                  <a:off x="5296621" y="6776391"/>
                  <a:ext cx="289675" cy="618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F0C5CAD9-153D-A2FE-5197-2A1A8E7C8E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6621" y="6776391"/>
                  <a:ext cx="289675" cy="618445"/>
                </a:xfrm>
                <a:prstGeom prst="rect">
                  <a:avLst/>
                </a:prstGeom>
                <a:blipFill>
                  <a:blip r:embed="rId19"/>
                  <a:stretch>
                    <a:fillRect r="-656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A28C6170-39A8-BB26-E78A-D9F66B505857}"/>
                    </a:ext>
                  </a:extLst>
                </p:cNvPr>
                <p:cNvSpPr txBox="1"/>
                <p:nvPr/>
              </p:nvSpPr>
              <p:spPr>
                <a:xfrm>
                  <a:off x="2840654" y="6666776"/>
                  <a:ext cx="515496" cy="570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04" name="文本框 103">
                  <a:extLst>
                    <a:ext uri="{FF2B5EF4-FFF2-40B4-BE49-F238E27FC236}">
                      <a16:creationId xmlns:a16="http://schemas.microsoft.com/office/drawing/2014/main" id="{31B380D2-C4E2-00A2-B5D3-7AFE602021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0654" y="6666776"/>
                  <a:ext cx="515496" cy="570872"/>
                </a:xfrm>
                <a:prstGeom prst="rect">
                  <a:avLst/>
                </a:prstGeom>
                <a:blipFill>
                  <a:blip r:embed="rId20"/>
                  <a:stretch>
                    <a:fillRect r="-107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E69AA038-DC6F-ACF6-51AB-7A4B5E4AABDC}"/>
                    </a:ext>
                  </a:extLst>
                </p:cNvPr>
                <p:cNvSpPr txBox="1"/>
                <p:nvPr/>
              </p:nvSpPr>
              <p:spPr>
                <a:xfrm>
                  <a:off x="2911158" y="6318695"/>
                  <a:ext cx="218341" cy="570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41519A20-B557-687D-6157-C049B55653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158" y="6318695"/>
                  <a:ext cx="218341" cy="570872"/>
                </a:xfrm>
                <a:prstGeom prst="rect">
                  <a:avLst/>
                </a:prstGeom>
                <a:blipFill>
                  <a:blip r:embed="rId21"/>
                  <a:stretch>
                    <a:fillRect l="-4167" r="-541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F0246DC2-8241-05B9-0B59-4C0319970E41}"/>
                    </a:ext>
                  </a:extLst>
                </p:cNvPr>
                <p:cNvSpPr txBox="1"/>
                <p:nvPr/>
              </p:nvSpPr>
              <p:spPr>
                <a:xfrm>
                  <a:off x="2826580" y="4177711"/>
                  <a:ext cx="515496" cy="570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81EAE000-28F9-972B-F0AC-E0F3B68A54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6580" y="4177711"/>
                  <a:ext cx="515496" cy="570872"/>
                </a:xfrm>
                <a:prstGeom prst="rect">
                  <a:avLst/>
                </a:prstGeom>
                <a:blipFill>
                  <a:blip r:embed="rId22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6AEB03EA-6939-7E40-2E4F-2CDBB2CA75CA}"/>
                </a:ext>
              </a:extLst>
            </p:cNvPr>
            <p:cNvSpPr/>
            <p:nvPr/>
          </p:nvSpPr>
          <p:spPr>
            <a:xfrm>
              <a:off x="4632889" y="4491734"/>
              <a:ext cx="498784" cy="39741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8" name="弧形 57">
              <a:extLst>
                <a:ext uri="{FF2B5EF4-FFF2-40B4-BE49-F238E27FC236}">
                  <a16:creationId xmlns:a16="http://schemas.microsoft.com/office/drawing/2014/main" id="{E779B4C0-307C-6D21-E81D-9DB5031928D8}"/>
                </a:ext>
              </a:extLst>
            </p:cNvPr>
            <p:cNvSpPr/>
            <p:nvPr/>
          </p:nvSpPr>
          <p:spPr>
            <a:xfrm rot="18892251">
              <a:off x="4291744" y="4766341"/>
              <a:ext cx="903542" cy="624879"/>
            </a:xfrm>
            <a:prstGeom prst="arc">
              <a:avLst>
                <a:gd name="adj1" fmla="val 185985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25CFC9DA-1215-5252-5F1D-E2BA879EDF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9865" y="4595101"/>
              <a:ext cx="126981" cy="198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A0726273-A6FD-462A-ABAC-D46F559855EB}"/>
                </a:ext>
              </a:extLst>
            </p:cNvPr>
            <p:cNvCxnSpPr>
              <a:cxnSpLocks/>
            </p:cNvCxnSpPr>
            <p:nvPr/>
          </p:nvCxnSpPr>
          <p:spPr>
            <a:xfrm>
              <a:off x="5131673" y="4694004"/>
              <a:ext cx="222842" cy="0"/>
            </a:xfrm>
            <a:prstGeom prst="line">
              <a:avLst/>
            </a:prstGeom>
            <a:ln w="444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B4457EAF-7242-7EF2-1FAF-A9C542D12014}"/>
                    </a:ext>
                  </a:extLst>
                </p:cNvPr>
                <p:cNvSpPr txBox="1"/>
                <p:nvPr/>
              </p:nvSpPr>
              <p:spPr>
                <a:xfrm>
                  <a:off x="5327024" y="4349386"/>
                  <a:ext cx="289675" cy="618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3A345FF4-36B7-42CF-89A8-BB78FFDFC8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7024" y="4349386"/>
                  <a:ext cx="289675" cy="618445"/>
                </a:xfrm>
                <a:prstGeom prst="rect">
                  <a:avLst/>
                </a:prstGeom>
                <a:blipFill>
                  <a:blip r:embed="rId23"/>
                  <a:stretch>
                    <a:fillRect r="-6774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CE240982-EF4D-4615-9386-6C5C40F970B0}"/>
                    </a:ext>
                  </a:extLst>
                </p:cNvPr>
                <p:cNvSpPr txBox="1"/>
                <p:nvPr/>
              </p:nvSpPr>
              <p:spPr>
                <a:xfrm>
                  <a:off x="2906268" y="3832252"/>
                  <a:ext cx="218341" cy="570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A14BF6CB-190F-1765-1C0A-2DCC778EE6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6268" y="3832252"/>
                  <a:ext cx="218341" cy="570872"/>
                </a:xfrm>
                <a:prstGeom prst="rect">
                  <a:avLst/>
                </a:prstGeom>
                <a:blipFill>
                  <a:blip r:embed="rId24"/>
                  <a:stretch>
                    <a:fillRect l="-4167" r="-541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3D624708-225A-61B7-F943-EA885305BB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6794" y="3734467"/>
              <a:ext cx="681559" cy="121233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B9C7E08D-26DC-B580-1132-168FD47F641B}"/>
                </a:ext>
              </a:extLst>
            </p:cNvPr>
            <p:cNvCxnSpPr>
              <a:cxnSpLocks/>
            </p:cNvCxnSpPr>
            <p:nvPr/>
          </p:nvCxnSpPr>
          <p:spPr>
            <a:xfrm>
              <a:off x="2241985" y="4955280"/>
              <a:ext cx="690461" cy="13426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73DA5BF6-27F2-F29B-A98C-1F5BF1C35C22}"/>
                    </a:ext>
                  </a:extLst>
                </p:cNvPr>
                <p:cNvSpPr txBox="1"/>
                <p:nvPr/>
              </p:nvSpPr>
              <p:spPr>
                <a:xfrm>
                  <a:off x="1474158" y="5056675"/>
                  <a:ext cx="218341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9182FDC5-5870-E15F-15EB-9FA86A78F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4158" y="5056675"/>
                  <a:ext cx="218341" cy="461666"/>
                </a:xfrm>
                <a:prstGeom prst="rect">
                  <a:avLst/>
                </a:prstGeom>
                <a:blipFill>
                  <a:blip r:embed="rId25"/>
                  <a:stretch>
                    <a:fillRect l="-20833" r="-83333" b="-4489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A5C8FCC3-DCA6-6616-6550-4466058F4E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2737" y="4687931"/>
              <a:ext cx="689321" cy="121281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E5C03EB0-6C0F-5CFB-CF1C-2DFDF1A96309}"/>
                </a:ext>
              </a:extLst>
            </p:cNvPr>
            <p:cNvCxnSpPr>
              <a:cxnSpLocks/>
            </p:cNvCxnSpPr>
            <p:nvPr/>
          </p:nvCxnSpPr>
          <p:spPr>
            <a:xfrm>
              <a:off x="2262376" y="5896724"/>
              <a:ext cx="660315" cy="123840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1EF64916-58C8-3B3C-71D9-5677F124F9DD}"/>
                    </a:ext>
                  </a:extLst>
                </p:cNvPr>
                <p:cNvSpPr txBox="1"/>
                <p:nvPr/>
              </p:nvSpPr>
              <p:spPr>
                <a:xfrm>
                  <a:off x="860217" y="5582047"/>
                  <a:ext cx="1540222" cy="6146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𝒩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776513F0-CED5-343B-0357-A16EB5FA28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217" y="5582047"/>
                  <a:ext cx="1540222" cy="614678"/>
                </a:xfrm>
                <a:prstGeom prst="rect">
                  <a:avLst/>
                </a:prstGeom>
                <a:blipFill>
                  <a:blip r:embed="rId26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F98F3FB5-5424-F0C2-8BF6-EEF17EC4145E}"/>
                  </a:ext>
                </a:extLst>
              </p:cNvPr>
              <p:cNvSpPr txBox="1"/>
              <p:nvPr/>
            </p:nvSpPr>
            <p:spPr>
              <a:xfrm>
                <a:off x="5063396" y="3147149"/>
                <a:ext cx="6944696" cy="582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𝜻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  <m:sup/>
                      <m:e>
                        <m:r>
                          <a:rPr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en-US" altLang="zh-CN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𝒮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solidFill>
                                              <a:schemeClr val="bg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chemeClr val="bg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  <m:r>
                                          <a:rPr lang="en-US" altLang="zh-CN" b="0" i="1" smtClean="0">
                                            <a:solidFill>
                                              <a:schemeClr val="bg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b="0" i="1" smtClean="0">
                                            <a:solidFill>
                                              <a:schemeClr val="bg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𝒩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solidFill>
                                                  <a:schemeClr val="bg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solidFill>
                                                  <a:schemeClr val="bg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altLang="zh-CN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solidFill>
                                              <a:schemeClr val="bg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chemeClr val="bg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  <m:r>
                                          <a:rPr lang="en-US" altLang="zh-CN" b="0" i="1" smtClean="0">
                                            <a:solidFill>
                                              <a:schemeClr val="bg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solidFill>
                                                  <a:schemeClr val="bg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0" i="1" smtClean="0">
                                                <a:solidFill>
                                                  <a:schemeClr val="bg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solidFill>
                                                  <a:schemeClr val="bg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altLang="zh-CN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endParaRPr lang="zh-CN" altLang="en-US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F98F3FB5-5424-F0C2-8BF6-EEF17EC41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396" y="3147149"/>
                <a:ext cx="6944696" cy="58214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9105B33-B419-F682-D0D1-7485FBB1E4A0}"/>
                  </a:ext>
                </a:extLst>
              </p:cNvPr>
              <p:cNvSpPr txBox="1"/>
              <p:nvPr/>
            </p:nvSpPr>
            <p:spPr>
              <a:xfrm>
                <a:off x="8659944" y="3913332"/>
                <a:ext cx="291067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bg2">
                        <a:lumMod val="50000"/>
                      </a:schemeClr>
                    </a:solidFill>
                  </a:rPr>
                  <a:t>is the step function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altLang="zh-CN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zh-CN" altLang="en-US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endParaRPr lang="en-US" altLang="zh-CN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altLang="zh-CN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  <a:p>
                <a:pPr algn="ctr"/>
                <a:endParaRPr lang="zh-CN" altLang="en-US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9105B33-B419-F682-D0D1-7485FBB1E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944" y="3913332"/>
                <a:ext cx="2910677" cy="1200329"/>
              </a:xfrm>
              <a:prstGeom prst="rect">
                <a:avLst/>
              </a:prstGeom>
              <a:blipFill>
                <a:blip r:embed="rId28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512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536D1-04CC-BEF5-BDA2-4550BE392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643BACF-DC12-00A7-9F6A-DF3CCC486CC6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2FEE97-424D-8595-90BA-162B356D3F14}"/>
              </a:ext>
            </a:extLst>
          </p:cNvPr>
          <p:cNvSpPr txBox="1"/>
          <p:nvPr/>
        </p:nvSpPr>
        <p:spPr>
          <a:xfrm>
            <a:off x="481495" y="74830"/>
            <a:ext cx="10776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Purification protocol with optimization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27E90CBF-618F-1F12-7BD0-39847949DA36}"/>
              </a:ext>
            </a:extLst>
          </p:cNvPr>
          <p:cNvGrpSpPr/>
          <p:nvPr/>
        </p:nvGrpSpPr>
        <p:grpSpPr>
          <a:xfrm>
            <a:off x="58762" y="2924276"/>
            <a:ext cx="7463873" cy="3858894"/>
            <a:chOff x="818644" y="2388251"/>
            <a:chExt cx="11204774" cy="5964642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0DECB0E2-9C57-B6F5-AE61-799C660FE029}"/>
                </a:ext>
              </a:extLst>
            </p:cNvPr>
            <p:cNvSpPr/>
            <p:nvPr/>
          </p:nvSpPr>
          <p:spPr>
            <a:xfrm>
              <a:off x="3247671" y="2859540"/>
              <a:ext cx="1950556" cy="2241904"/>
            </a:xfrm>
            <a:prstGeom prst="roundRect">
              <a:avLst>
                <a:gd name="adj" fmla="val 10979"/>
              </a:avLst>
            </a:prstGeom>
            <a:solidFill>
              <a:schemeClr val="tx2">
                <a:lumMod val="20000"/>
                <a:lumOff val="8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930C6B0B-7CDB-38E5-3DD9-42B24DFE2B44}"/>
                </a:ext>
              </a:extLst>
            </p:cNvPr>
            <p:cNvCxnSpPr>
              <a:cxnSpLocks/>
            </p:cNvCxnSpPr>
            <p:nvPr/>
          </p:nvCxnSpPr>
          <p:spPr>
            <a:xfrm>
              <a:off x="2936331" y="4689602"/>
              <a:ext cx="1895435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65080690-86DC-9378-DA72-DDC52724B230}"/>
                </a:ext>
              </a:extLst>
            </p:cNvPr>
            <p:cNvSpPr/>
            <p:nvPr/>
          </p:nvSpPr>
          <p:spPr>
            <a:xfrm>
              <a:off x="3262780" y="5410302"/>
              <a:ext cx="1950556" cy="2241904"/>
            </a:xfrm>
            <a:prstGeom prst="roundRect">
              <a:avLst>
                <a:gd name="adj" fmla="val 10979"/>
              </a:avLst>
            </a:prstGeom>
            <a:solidFill>
              <a:schemeClr val="tx2">
                <a:lumMod val="20000"/>
                <a:lumOff val="8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8EED32E2-A457-8690-2325-A720C56793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6718" y="7121054"/>
              <a:ext cx="1857087" cy="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61163F9D-6BC1-C1D4-CEC2-83C61DA97436}"/>
                </a:ext>
              </a:extLst>
            </p:cNvPr>
            <p:cNvCxnSpPr>
              <a:cxnSpLocks/>
            </p:cNvCxnSpPr>
            <p:nvPr/>
          </p:nvCxnSpPr>
          <p:spPr>
            <a:xfrm>
              <a:off x="2926719" y="3254488"/>
              <a:ext cx="2791085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98066715-0DF5-9308-4334-3654804D14D7}"/>
                </a:ext>
              </a:extLst>
            </p:cNvPr>
            <p:cNvCxnSpPr>
              <a:cxnSpLocks/>
            </p:cNvCxnSpPr>
            <p:nvPr/>
          </p:nvCxnSpPr>
          <p:spPr>
            <a:xfrm>
              <a:off x="2857489" y="5275855"/>
              <a:ext cx="300825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5B6C4BC1-49C4-A1A4-34CE-F026A24E5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2737" y="3251387"/>
              <a:ext cx="681559" cy="121233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2A03BB9E-CE67-86F8-D4F6-F8A02C4D33C8}"/>
                </a:ext>
              </a:extLst>
            </p:cNvPr>
            <p:cNvCxnSpPr>
              <a:cxnSpLocks/>
            </p:cNvCxnSpPr>
            <p:nvPr/>
          </p:nvCxnSpPr>
          <p:spPr>
            <a:xfrm>
              <a:off x="2247928" y="4472200"/>
              <a:ext cx="671175" cy="130515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33AE8113-E040-C834-192C-94C5847599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6719" y="6276902"/>
              <a:ext cx="1857087" cy="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C26E367B-C1A0-91D6-420C-18E23A77E166}"/>
                </a:ext>
              </a:extLst>
            </p:cNvPr>
            <p:cNvCxnSpPr>
              <a:cxnSpLocks/>
            </p:cNvCxnSpPr>
            <p:nvPr/>
          </p:nvCxnSpPr>
          <p:spPr>
            <a:xfrm>
              <a:off x="2926719" y="5777354"/>
              <a:ext cx="279173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76FC4027-76B9-A742-6034-0BEB65348786}"/>
                </a:ext>
              </a:extLst>
            </p:cNvPr>
            <p:cNvCxnSpPr>
              <a:cxnSpLocks/>
            </p:cNvCxnSpPr>
            <p:nvPr/>
          </p:nvCxnSpPr>
          <p:spPr>
            <a:xfrm>
              <a:off x="2926719" y="3741832"/>
              <a:ext cx="1895435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A91CB098-F63F-D3BD-A390-8F406650CD57}"/>
                    </a:ext>
                  </a:extLst>
                </p:cNvPr>
                <p:cNvSpPr txBox="1"/>
                <p:nvPr/>
              </p:nvSpPr>
              <p:spPr>
                <a:xfrm>
                  <a:off x="2857490" y="2736055"/>
                  <a:ext cx="515496" cy="570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A91CB098-F63F-D3BD-A390-8F406650CD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490" y="2736055"/>
                  <a:ext cx="515496" cy="570872"/>
                </a:xfrm>
                <a:prstGeom prst="rect">
                  <a:avLst/>
                </a:prstGeom>
                <a:blipFill>
                  <a:blip r:embed="rId2"/>
                  <a:stretch>
                    <a:fillRect r="-105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DC7EFAEB-10B8-715A-74C3-3E37CEC4AEFF}"/>
                    </a:ext>
                  </a:extLst>
                </p:cNvPr>
                <p:cNvSpPr txBox="1"/>
                <p:nvPr/>
              </p:nvSpPr>
              <p:spPr>
                <a:xfrm>
                  <a:off x="2826578" y="3231460"/>
                  <a:ext cx="515496" cy="570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DC7EFAEB-10B8-715A-74C3-3E37CEC4AE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6578" y="3231460"/>
                  <a:ext cx="515496" cy="570872"/>
                </a:xfrm>
                <a:prstGeom prst="rect">
                  <a:avLst/>
                </a:prstGeom>
                <a:blipFill>
                  <a:blip r:embed="rId3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3FF945C2-8773-AA13-A24A-B6000262F552}"/>
                    </a:ext>
                  </a:extLst>
                </p:cNvPr>
                <p:cNvSpPr txBox="1"/>
                <p:nvPr/>
              </p:nvSpPr>
              <p:spPr>
                <a:xfrm>
                  <a:off x="2822989" y="5779746"/>
                  <a:ext cx="515496" cy="570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3FF945C2-8773-AA13-A24A-B6000262F5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989" y="5779746"/>
                  <a:ext cx="515496" cy="570872"/>
                </a:xfrm>
                <a:prstGeom prst="rect">
                  <a:avLst/>
                </a:prstGeom>
                <a:blipFill>
                  <a:blip r:embed="rId4"/>
                  <a:stretch>
                    <a:fillRect r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8292D187-C207-E849-E095-4007B71FC680}"/>
                    </a:ext>
                  </a:extLst>
                </p:cNvPr>
                <p:cNvSpPr txBox="1"/>
                <p:nvPr/>
              </p:nvSpPr>
              <p:spPr>
                <a:xfrm>
                  <a:off x="2842053" y="5293116"/>
                  <a:ext cx="515496" cy="570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8292D187-C207-E849-E095-4007B71FC6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2053" y="5293116"/>
                  <a:ext cx="515496" cy="570872"/>
                </a:xfrm>
                <a:prstGeom prst="rect">
                  <a:avLst/>
                </a:prstGeom>
                <a:blipFill>
                  <a:blip r:embed="rId5"/>
                  <a:stretch>
                    <a:fillRect r="-107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220F2558-E0B7-2071-7CB1-5BCBFD734CC7}"/>
                    </a:ext>
                  </a:extLst>
                </p:cNvPr>
                <p:cNvSpPr txBox="1"/>
                <p:nvPr/>
              </p:nvSpPr>
              <p:spPr>
                <a:xfrm>
                  <a:off x="845894" y="4115102"/>
                  <a:ext cx="855560" cy="6146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𝒩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b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220F2558-E0B7-2071-7CB1-5BCBFD734C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94" y="4115102"/>
                  <a:ext cx="855560" cy="614678"/>
                </a:xfrm>
                <a:prstGeom prst="rect">
                  <a:avLst/>
                </a:prstGeom>
                <a:blipFill>
                  <a:blip r:embed="rId6"/>
                  <a:stretch>
                    <a:fillRect r="-69892" b="-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056E1C42-7A21-EF0D-430E-D84E4E5CF808}"/>
                    </a:ext>
                  </a:extLst>
                </p:cNvPr>
                <p:cNvSpPr txBox="1"/>
                <p:nvPr/>
              </p:nvSpPr>
              <p:spPr>
                <a:xfrm>
                  <a:off x="818644" y="4687932"/>
                  <a:ext cx="1540222" cy="6146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𝒩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056E1C42-7A21-EF0D-430E-D84E4E5CF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644" y="4687932"/>
                  <a:ext cx="1540222" cy="614678"/>
                </a:xfrm>
                <a:prstGeom prst="rect">
                  <a:avLst/>
                </a:prstGeom>
                <a:blipFill>
                  <a:blip r:embed="rId7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95EFF26D-3F08-B40A-1610-5967F650D1B6}"/>
                    </a:ext>
                  </a:extLst>
                </p:cNvPr>
                <p:cNvSpPr txBox="1"/>
                <p:nvPr/>
              </p:nvSpPr>
              <p:spPr>
                <a:xfrm>
                  <a:off x="5157523" y="2741269"/>
                  <a:ext cx="515496" cy="618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95EFF26D-3F08-B40A-1610-5967F650D1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7523" y="2741269"/>
                  <a:ext cx="515496" cy="618445"/>
                </a:xfrm>
                <a:prstGeom prst="rect">
                  <a:avLst/>
                </a:prstGeom>
                <a:blipFill>
                  <a:blip r:embed="rId8"/>
                  <a:stretch>
                    <a:fillRect l="-3571" r="-232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5C5AB335-200D-AD40-5367-C8A45AE9E274}"/>
                </a:ext>
              </a:extLst>
            </p:cNvPr>
            <p:cNvSpPr txBox="1"/>
            <p:nvPr/>
          </p:nvSpPr>
          <p:spPr>
            <a:xfrm>
              <a:off x="3723051" y="2388251"/>
              <a:ext cx="1399010" cy="6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Alice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3BA0708F-7798-B02D-4532-F073551A3741}"/>
                </a:ext>
              </a:extLst>
            </p:cNvPr>
            <p:cNvSpPr txBox="1"/>
            <p:nvPr/>
          </p:nvSpPr>
          <p:spPr>
            <a:xfrm>
              <a:off x="3780499" y="7734448"/>
              <a:ext cx="1092169" cy="61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Bob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5BBBF159-FC22-16DC-6CA2-370BD066C874}"/>
                </a:ext>
              </a:extLst>
            </p:cNvPr>
            <p:cNvSpPr/>
            <p:nvPr/>
          </p:nvSpPr>
          <p:spPr>
            <a:xfrm>
              <a:off x="4623277" y="3543964"/>
              <a:ext cx="498784" cy="39741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8" name="弧形 77">
              <a:extLst>
                <a:ext uri="{FF2B5EF4-FFF2-40B4-BE49-F238E27FC236}">
                  <a16:creationId xmlns:a16="http://schemas.microsoft.com/office/drawing/2014/main" id="{3F69C01A-567E-5F08-9997-9AD5A2E7A8E3}"/>
                </a:ext>
              </a:extLst>
            </p:cNvPr>
            <p:cNvSpPr/>
            <p:nvPr/>
          </p:nvSpPr>
          <p:spPr>
            <a:xfrm rot="18892251">
              <a:off x="4282132" y="3818571"/>
              <a:ext cx="903542" cy="624879"/>
            </a:xfrm>
            <a:prstGeom prst="arc">
              <a:avLst>
                <a:gd name="adj1" fmla="val 185985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E0C1C373-497A-D582-5242-3C675B5BF9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0253" y="3647331"/>
              <a:ext cx="126981" cy="198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354AA1ED-910A-890F-4828-2FB727759FBC}"/>
                </a:ext>
              </a:extLst>
            </p:cNvPr>
            <p:cNvCxnSpPr>
              <a:cxnSpLocks/>
            </p:cNvCxnSpPr>
            <p:nvPr/>
          </p:nvCxnSpPr>
          <p:spPr>
            <a:xfrm>
              <a:off x="5122061" y="3746234"/>
              <a:ext cx="222842" cy="0"/>
            </a:xfrm>
            <a:prstGeom prst="line">
              <a:avLst/>
            </a:prstGeom>
            <a:ln w="444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4F967BF8-51AC-A314-F51F-4DFD7511C5AA}"/>
                    </a:ext>
                  </a:extLst>
                </p:cNvPr>
                <p:cNvSpPr txBox="1"/>
                <p:nvPr/>
              </p:nvSpPr>
              <p:spPr>
                <a:xfrm>
                  <a:off x="5296621" y="3449796"/>
                  <a:ext cx="289675" cy="618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4F967BF8-51AC-A314-F51F-4DFD7511C5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6621" y="3449796"/>
                  <a:ext cx="289675" cy="618445"/>
                </a:xfrm>
                <a:prstGeom prst="rect">
                  <a:avLst/>
                </a:prstGeom>
                <a:blipFill>
                  <a:blip r:embed="rId9"/>
                  <a:stretch>
                    <a:fillRect r="-6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2F85B7DF-DA04-A979-29A1-62C926F77230}"/>
                    </a:ext>
                  </a:extLst>
                </p:cNvPr>
                <p:cNvSpPr txBox="1"/>
                <p:nvPr/>
              </p:nvSpPr>
              <p:spPr>
                <a:xfrm>
                  <a:off x="5138510" y="5224930"/>
                  <a:ext cx="515496" cy="618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2F85B7DF-DA04-A979-29A1-62C926F772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8510" y="5224930"/>
                  <a:ext cx="515496" cy="618445"/>
                </a:xfrm>
                <a:prstGeom prst="rect">
                  <a:avLst/>
                </a:prstGeom>
                <a:blipFill>
                  <a:blip r:embed="rId10"/>
                  <a:stretch>
                    <a:fillRect l="-3571" r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FB50ACFA-59DC-6DFA-4A79-70A9771B8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5284" y="4493496"/>
              <a:ext cx="970033" cy="12838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D68211F4-44B9-BBED-7C23-A18223A85D25}"/>
                </a:ext>
              </a:extLst>
            </p:cNvPr>
            <p:cNvCxnSpPr>
              <a:cxnSpLocks/>
            </p:cNvCxnSpPr>
            <p:nvPr/>
          </p:nvCxnSpPr>
          <p:spPr>
            <a:xfrm>
              <a:off x="5707634" y="3254488"/>
              <a:ext cx="987683" cy="1239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40D61D57-31E1-EFA8-6ECA-87F97068257D}"/>
                    </a:ext>
                  </a:extLst>
                </p:cNvPr>
                <p:cNvSpPr txBox="1"/>
                <p:nvPr/>
              </p:nvSpPr>
              <p:spPr>
                <a:xfrm>
                  <a:off x="6574478" y="4072790"/>
                  <a:ext cx="782319" cy="660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40D61D57-31E1-EFA8-6ECA-87F9706825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478" y="4072790"/>
                  <a:ext cx="782319" cy="660665"/>
                </a:xfrm>
                <a:prstGeom prst="rect">
                  <a:avLst/>
                </a:prstGeom>
                <a:blipFill>
                  <a:blip r:embed="rId11"/>
                  <a:stretch>
                    <a:fillRect b="-84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FB0AAB36-6F7F-BB7D-C71D-A3F881DC1D6B}"/>
                </a:ext>
              </a:extLst>
            </p:cNvPr>
            <p:cNvCxnSpPr>
              <a:cxnSpLocks/>
            </p:cNvCxnSpPr>
            <p:nvPr/>
          </p:nvCxnSpPr>
          <p:spPr>
            <a:xfrm>
              <a:off x="7325113" y="4425309"/>
              <a:ext cx="482800" cy="0"/>
            </a:xfrm>
            <a:prstGeom prst="straightConnector1">
              <a:avLst/>
            </a:prstGeom>
            <a:ln w="76200" cmpd="dbl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CD49AFB6-3FF1-AA38-4350-D5A7CC5A6253}"/>
                    </a:ext>
                  </a:extLst>
                </p:cNvPr>
                <p:cNvSpPr txBox="1"/>
                <p:nvPr/>
              </p:nvSpPr>
              <p:spPr>
                <a:xfrm>
                  <a:off x="7915282" y="4032135"/>
                  <a:ext cx="4108136" cy="999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Estimate cost function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zh-CN" dirty="0"/>
                    <a:t> 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CD49AFB6-3FF1-AA38-4350-D5A7CC5A62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5282" y="4032135"/>
                  <a:ext cx="4108136" cy="999025"/>
                </a:xfrm>
                <a:prstGeom prst="rect">
                  <a:avLst/>
                </a:prstGeom>
                <a:blipFill>
                  <a:blip r:embed="rId12"/>
                  <a:stretch>
                    <a:fillRect l="-1782" t="-4717" b="-75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893F147C-990A-109A-F95B-79CB887CE974}"/>
                </a:ext>
              </a:extLst>
            </p:cNvPr>
            <p:cNvCxnSpPr>
              <a:cxnSpLocks/>
            </p:cNvCxnSpPr>
            <p:nvPr/>
          </p:nvCxnSpPr>
          <p:spPr>
            <a:xfrm>
              <a:off x="9487685" y="4863277"/>
              <a:ext cx="0" cy="713015"/>
            </a:xfrm>
            <a:prstGeom prst="straightConnector1">
              <a:avLst/>
            </a:prstGeom>
            <a:ln w="76200" cmpd="dbl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文本框 88">
                  <a:extLst>
                    <a:ext uri="{FF2B5EF4-FFF2-40B4-BE49-F238E27FC236}">
                      <a16:creationId xmlns:a16="http://schemas.microsoft.com/office/drawing/2014/main" id="{1B3673D4-E73D-88C0-DFAA-157313F20E82}"/>
                    </a:ext>
                  </a:extLst>
                </p:cNvPr>
                <p:cNvSpPr txBox="1"/>
                <p:nvPr/>
              </p:nvSpPr>
              <p:spPr>
                <a:xfrm>
                  <a:off x="7633639" y="5889385"/>
                  <a:ext cx="4108136" cy="1427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Optimize parameters </a:t>
                  </a:r>
                  <a14:m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𝜻</m:t>
                      </m:r>
                    </m:oMath>
                  </a14:m>
                  <a:r>
                    <a:rPr lang="zh-CN" altLang="en-US" dirty="0"/>
                    <a:t> </a:t>
                  </a:r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 </a:t>
                  </a:r>
                </a:p>
                <a:p>
                  <a:pPr algn="ctr"/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minimize cost function</a:t>
                  </a:r>
                  <a:r>
                    <a:rPr lang="en-US" altLang="zh-CN" b="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zh-CN" dirty="0"/>
                    <a:t> 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89" name="文本框 88">
                  <a:extLst>
                    <a:ext uri="{FF2B5EF4-FFF2-40B4-BE49-F238E27FC236}">
                      <a16:creationId xmlns:a16="http://schemas.microsoft.com/office/drawing/2014/main" id="{1B3673D4-E73D-88C0-DFAA-157313F20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3639" y="5889385"/>
                  <a:ext cx="4108136" cy="1427179"/>
                </a:xfrm>
                <a:prstGeom prst="rect">
                  <a:avLst/>
                </a:prstGeom>
                <a:blipFill>
                  <a:blip r:embed="rId13"/>
                  <a:stretch>
                    <a:fillRect l="-1782" t="-3947" r="-3786" b="-460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A6543FE2-5F73-CE94-3EFE-C35014366C71}"/>
                    </a:ext>
                  </a:extLst>
                </p:cNvPr>
                <p:cNvSpPr txBox="1"/>
                <p:nvPr/>
              </p:nvSpPr>
              <p:spPr>
                <a:xfrm>
                  <a:off x="6149949" y="6263585"/>
                  <a:ext cx="1657962" cy="999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Update</a:t>
                  </a:r>
                  <a14:m>
                    <m:oMath xmlns:m="http://schemas.openxmlformats.org/officeDocument/2006/math"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𝜻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A6543FE2-5F73-CE94-3EFE-C35014366C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949" y="6263585"/>
                  <a:ext cx="1657962" cy="999025"/>
                </a:xfrm>
                <a:prstGeom prst="rect">
                  <a:avLst/>
                </a:prstGeom>
                <a:blipFill>
                  <a:blip r:embed="rId14"/>
                  <a:stretch>
                    <a:fillRect t="-5660" b="-75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直接箭头连接符 90">
              <a:extLst>
                <a:ext uri="{FF2B5EF4-FFF2-40B4-BE49-F238E27FC236}">
                  <a16:creationId xmlns:a16="http://schemas.microsoft.com/office/drawing/2014/main" id="{5E6E3459-B24D-AA6C-6F65-6ED5E947BB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8415" y="6157698"/>
              <a:ext cx="1555223" cy="0"/>
            </a:xfrm>
            <a:prstGeom prst="straightConnector1">
              <a:avLst/>
            </a:prstGeom>
            <a:ln w="76200" cmpd="dbl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0DB1701A-326B-2EE4-9EEB-CC304E65A7E6}"/>
                    </a:ext>
                  </a:extLst>
                </p:cNvPr>
                <p:cNvSpPr/>
                <p:nvPr/>
              </p:nvSpPr>
              <p:spPr>
                <a:xfrm>
                  <a:off x="3486709" y="3018380"/>
                  <a:ext cx="794578" cy="189237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0DB1701A-326B-2EE4-9EEB-CC304E65A7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6709" y="3018380"/>
                  <a:ext cx="794578" cy="1892375"/>
                </a:xfrm>
                <a:prstGeom prst="rect">
                  <a:avLst/>
                </a:prstGeom>
                <a:blipFill>
                  <a:blip r:embed="rId15"/>
                  <a:stretch>
                    <a:fillRect l="-3371" r="-89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A7FA4245-5297-AA2B-E483-C2FB79DC98F5}"/>
                </a:ext>
              </a:extLst>
            </p:cNvPr>
            <p:cNvSpPr/>
            <p:nvPr/>
          </p:nvSpPr>
          <p:spPr>
            <a:xfrm>
              <a:off x="4623277" y="6079730"/>
              <a:ext cx="498784" cy="39741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4" name="弧形 93">
              <a:extLst>
                <a:ext uri="{FF2B5EF4-FFF2-40B4-BE49-F238E27FC236}">
                  <a16:creationId xmlns:a16="http://schemas.microsoft.com/office/drawing/2014/main" id="{8CEAD9AF-647C-8A41-F6F8-47E355D2685A}"/>
                </a:ext>
              </a:extLst>
            </p:cNvPr>
            <p:cNvSpPr/>
            <p:nvPr/>
          </p:nvSpPr>
          <p:spPr>
            <a:xfrm rot="18892251">
              <a:off x="4282132" y="6354337"/>
              <a:ext cx="903542" cy="624879"/>
            </a:xfrm>
            <a:prstGeom prst="arc">
              <a:avLst>
                <a:gd name="adj1" fmla="val 185985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95A2A8CA-F284-E7C3-3943-EDA4FA9905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0253" y="6183097"/>
              <a:ext cx="126981" cy="198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3140E55A-871A-1941-D6A5-0C532E575F76}"/>
                </a:ext>
              </a:extLst>
            </p:cNvPr>
            <p:cNvCxnSpPr>
              <a:cxnSpLocks/>
            </p:cNvCxnSpPr>
            <p:nvPr/>
          </p:nvCxnSpPr>
          <p:spPr>
            <a:xfrm>
              <a:off x="5122061" y="6282000"/>
              <a:ext cx="222842" cy="0"/>
            </a:xfrm>
            <a:prstGeom prst="line">
              <a:avLst/>
            </a:prstGeom>
            <a:ln w="444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3C60A566-6726-1A1C-965F-ED9FEA04DD1A}"/>
                    </a:ext>
                  </a:extLst>
                </p:cNvPr>
                <p:cNvSpPr txBox="1"/>
                <p:nvPr/>
              </p:nvSpPr>
              <p:spPr>
                <a:xfrm>
                  <a:off x="5296621" y="5952370"/>
                  <a:ext cx="289675" cy="618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3C60A566-6726-1A1C-965F-ED9FEA04D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6621" y="5952370"/>
                  <a:ext cx="289675" cy="618445"/>
                </a:xfrm>
                <a:prstGeom prst="rect">
                  <a:avLst/>
                </a:prstGeom>
                <a:blipFill>
                  <a:blip r:embed="rId16"/>
                  <a:stretch>
                    <a:fillRect r="-6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矩形 97">
                  <a:extLst>
                    <a:ext uri="{FF2B5EF4-FFF2-40B4-BE49-F238E27FC236}">
                      <a16:creationId xmlns:a16="http://schemas.microsoft.com/office/drawing/2014/main" id="{DBAD900E-657B-87C3-D40B-D1A00B61E768}"/>
                    </a:ext>
                  </a:extLst>
                </p:cNvPr>
                <p:cNvSpPr/>
                <p:nvPr/>
              </p:nvSpPr>
              <p:spPr>
                <a:xfrm>
                  <a:off x="3489431" y="5582047"/>
                  <a:ext cx="797870" cy="185602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𝜻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矩形 97">
                  <a:extLst>
                    <a:ext uri="{FF2B5EF4-FFF2-40B4-BE49-F238E27FC236}">
                      <a16:creationId xmlns:a16="http://schemas.microsoft.com/office/drawing/2014/main" id="{DBAD900E-657B-87C3-D40B-D1A00B61E7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9431" y="5582047"/>
                  <a:ext cx="797870" cy="1856027"/>
                </a:xfrm>
                <a:prstGeom prst="rect">
                  <a:avLst/>
                </a:prstGeom>
                <a:blipFill>
                  <a:blip r:embed="rId17"/>
                  <a:stretch>
                    <a:fillRect r="-444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F50FAA21-628A-155D-72A8-C18F67B335CB}"/>
                </a:ext>
              </a:extLst>
            </p:cNvPr>
            <p:cNvSpPr/>
            <p:nvPr/>
          </p:nvSpPr>
          <p:spPr>
            <a:xfrm>
              <a:off x="4623276" y="6923882"/>
              <a:ext cx="498784" cy="39741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0" name="弧形 99">
              <a:extLst>
                <a:ext uri="{FF2B5EF4-FFF2-40B4-BE49-F238E27FC236}">
                  <a16:creationId xmlns:a16="http://schemas.microsoft.com/office/drawing/2014/main" id="{D6EF38DA-A2AB-BDE3-6628-426CF2380019}"/>
                </a:ext>
              </a:extLst>
            </p:cNvPr>
            <p:cNvSpPr/>
            <p:nvPr/>
          </p:nvSpPr>
          <p:spPr>
            <a:xfrm rot="18892251">
              <a:off x="4282131" y="7198489"/>
              <a:ext cx="903542" cy="624879"/>
            </a:xfrm>
            <a:prstGeom prst="arc">
              <a:avLst>
                <a:gd name="adj1" fmla="val 185985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EE2D9E0F-822A-7DC7-A4A4-0404462A43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0252" y="7027249"/>
              <a:ext cx="126981" cy="198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9753837C-39A7-945D-F2DC-17E92AE9D009}"/>
                </a:ext>
              </a:extLst>
            </p:cNvPr>
            <p:cNvCxnSpPr>
              <a:cxnSpLocks/>
            </p:cNvCxnSpPr>
            <p:nvPr/>
          </p:nvCxnSpPr>
          <p:spPr>
            <a:xfrm>
              <a:off x="5122060" y="7126152"/>
              <a:ext cx="222842" cy="0"/>
            </a:xfrm>
            <a:prstGeom prst="line">
              <a:avLst/>
            </a:prstGeom>
            <a:ln w="444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554806BB-F428-19E0-44AF-F48E3C84254F}"/>
                    </a:ext>
                  </a:extLst>
                </p:cNvPr>
                <p:cNvSpPr txBox="1"/>
                <p:nvPr/>
              </p:nvSpPr>
              <p:spPr>
                <a:xfrm>
                  <a:off x="5296621" y="6776391"/>
                  <a:ext cx="289675" cy="618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554806BB-F428-19E0-44AF-F48E3C8425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6621" y="6776391"/>
                  <a:ext cx="289675" cy="618445"/>
                </a:xfrm>
                <a:prstGeom prst="rect">
                  <a:avLst/>
                </a:prstGeom>
                <a:blipFill>
                  <a:blip r:embed="rId18"/>
                  <a:stretch>
                    <a:fillRect r="-6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文本框 103">
                  <a:extLst>
                    <a:ext uri="{FF2B5EF4-FFF2-40B4-BE49-F238E27FC236}">
                      <a16:creationId xmlns:a16="http://schemas.microsoft.com/office/drawing/2014/main" id="{0A1E10AD-07BC-84A0-3586-B421727B0AE8}"/>
                    </a:ext>
                  </a:extLst>
                </p:cNvPr>
                <p:cNvSpPr txBox="1"/>
                <p:nvPr/>
              </p:nvSpPr>
              <p:spPr>
                <a:xfrm>
                  <a:off x="2840654" y="6666776"/>
                  <a:ext cx="515496" cy="570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04" name="文本框 103">
                  <a:extLst>
                    <a:ext uri="{FF2B5EF4-FFF2-40B4-BE49-F238E27FC236}">
                      <a16:creationId xmlns:a16="http://schemas.microsoft.com/office/drawing/2014/main" id="{0A1E10AD-07BC-84A0-3586-B421727B0A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0654" y="6666776"/>
                  <a:ext cx="515496" cy="570872"/>
                </a:xfrm>
                <a:prstGeom prst="rect">
                  <a:avLst/>
                </a:prstGeom>
                <a:blipFill>
                  <a:blip r:embed="rId19"/>
                  <a:stretch>
                    <a:fillRect r="-107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EEB8D953-CC96-8514-D051-4FA6C6B637E3}"/>
                    </a:ext>
                  </a:extLst>
                </p:cNvPr>
                <p:cNvSpPr txBox="1"/>
                <p:nvPr/>
              </p:nvSpPr>
              <p:spPr>
                <a:xfrm>
                  <a:off x="2911158" y="6318695"/>
                  <a:ext cx="218341" cy="570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EEB8D953-CC96-8514-D051-4FA6C6B637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158" y="6318695"/>
                  <a:ext cx="218341" cy="570872"/>
                </a:xfrm>
                <a:prstGeom prst="rect">
                  <a:avLst/>
                </a:prstGeom>
                <a:blipFill>
                  <a:blip r:embed="rId20"/>
                  <a:stretch>
                    <a:fillRect l="-4167" r="-541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A63110A5-DF49-77E6-AA9B-40DDBC0546FF}"/>
                    </a:ext>
                  </a:extLst>
                </p:cNvPr>
                <p:cNvSpPr txBox="1"/>
                <p:nvPr/>
              </p:nvSpPr>
              <p:spPr>
                <a:xfrm>
                  <a:off x="2826580" y="4177711"/>
                  <a:ext cx="515496" cy="570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A63110A5-DF49-77E6-AA9B-40DDBC0546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6580" y="4177711"/>
                  <a:ext cx="515496" cy="570872"/>
                </a:xfrm>
                <a:prstGeom prst="rect">
                  <a:avLst/>
                </a:prstGeom>
                <a:blipFill>
                  <a:blip r:embed="rId21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959CC696-A8D0-9D1D-B2F7-20CB612BED40}"/>
                </a:ext>
              </a:extLst>
            </p:cNvPr>
            <p:cNvSpPr/>
            <p:nvPr/>
          </p:nvSpPr>
          <p:spPr>
            <a:xfrm>
              <a:off x="4632889" y="4491734"/>
              <a:ext cx="498784" cy="39741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8" name="弧形 107">
              <a:extLst>
                <a:ext uri="{FF2B5EF4-FFF2-40B4-BE49-F238E27FC236}">
                  <a16:creationId xmlns:a16="http://schemas.microsoft.com/office/drawing/2014/main" id="{76DED108-1580-444A-35C4-9966BD4DFF99}"/>
                </a:ext>
              </a:extLst>
            </p:cNvPr>
            <p:cNvSpPr/>
            <p:nvPr/>
          </p:nvSpPr>
          <p:spPr>
            <a:xfrm rot="18892251">
              <a:off x="4291744" y="4766341"/>
              <a:ext cx="903542" cy="624879"/>
            </a:xfrm>
            <a:prstGeom prst="arc">
              <a:avLst>
                <a:gd name="adj1" fmla="val 185985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D21379AC-CCD0-FBCB-983A-11B4616B0F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9865" y="4595101"/>
              <a:ext cx="126981" cy="198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61CF1418-DF5E-A96B-B2B5-8A57556132C5}"/>
                </a:ext>
              </a:extLst>
            </p:cNvPr>
            <p:cNvCxnSpPr>
              <a:cxnSpLocks/>
            </p:cNvCxnSpPr>
            <p:nvPr/>
          </p:nvCxnSpPr>
          <p:spPr>
            <a:xfrm>
              <a:off x="5131673" y="4694004"/>
              <a:ext cx="222842" cy="0"/>
            </a:xfrm>
            <a:prstGeom prst="line">
              <a:avLst/>
            </a:prstGeom>
            <a:ln w="444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C0405829-6025-D819-67E2-A45D5C71D8A5}"/>
                    </a:ext>
                  </a:extLst>
                </p:cNvPr>
                <p:cNvSpPr txBox="1"/>
                <p:nvPr/>
              </p:nvSpPr>
              <p:spPr>
                <a:xfrm>
                  <a:off x="5327024" y="4349386"/>
                  <a:ext cx="289675" cy="618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C0405829-6025-D819-67E2-A45D5C71D8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7024" y="4349386"/>
                  <a:ext cx="289675" cy="618445"/>
                </a:xfrm>
                <a:prstGeom prst="rect">
                  <a:avLst/>
                </a:prstGeom>
                <a:blipFill>
                  <a:blip r:embed="rId22"/>
                  <a:stretch>
                    <a:fillRect r="-656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28FE8F75-6068-9471-9E75-729B3A6F68B6}"/>
                    </a:ext>
                  </a:extLst>
                </p:cNvPr>
                <p:cNvSpPr txBox="1"/>
                <p:nvPr/>
              </p:nvSpPr>
              <p:spPr>
                <a:xfrm>
                  <a:off x="2906268" y="3832252"/>
                  <a:ext cx="218341" cy="570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2" name="文本框 111">
                  <a:extLst>
                    <a:ext uri="{FF2B5EF4-FFF2-40B4-BE49-F238E27FC236}">
                      <a16:creationId xmlns:a16="http://schemas.microsoft.com/office/drawing/2014/main" id="{28FE8F75-6068-9471-9E75-729B3A6F6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6268" y="3832252"/>
                  <a:ext cx="218341" cy="570872"/>
                </a:xfrm>
                <a:prstGeom prst="rect">
                  <a:avLst/>
                </a:prstGeom>
                <a:blipFill>
                  <a:blip r:embed="rId23"/>
                  <a:stretch>
                    <a:fillRect l="-4167" r="-541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36180AFF-87C5-8EF4-1EF7-3315DBF4CA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6794" y="3734467"/>
              <a:ext cx="681559" cy="121233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A99C47A6-D9F6-BC08-BA5E-7A82E6078197}"/>
                </a:ext>
              </a:extLst>
            </p:cNvPr>
            <p:cNvCxnSpPr>
              <a:cxnSpLocks/>
            </p:cNvCxnSpPr>
            <p:nvPr/>
          </p:nvCxnSpPr>
          <p:spPr>
            <a:xfrm>
              <a:off x="2241985" y="4955280"/>
              <a:ext cx="690461" cy="13426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E8DAFEF0-A131-94A6-7214-1755A881E356}"/>
                    </a:ext>
                  </a:extLst>
                </p:cNvPr>
                <p:cNvSpPr txBox="1"/>
                <p:nvPr/>
              </p:nvSpPr>
              <p:spPr>
                <a:xfrm>
                  <a:off x="1474158" y="5056675"/>
                  <a:ext cx="218341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E8DAFEF0-A131-94A6-7214-1755A881E3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4158" y="5056675"/>
                  <a:ext cx="218341" cy="461666"/>
                </a:xfrm>
                <a:prstGeom prst="rect">
                  <a:avLst/>
                </a:prstGeom>
                <a:blipFill>
                  <a:blip r:embed="rId24"/>
                  <a:stretch>
                    <a:fillRect l="-16667" r="-87500" b="-4489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81B3C803-0978-A9D7-E242-485BC3872C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2737" y="4687931"/>
              <a:ext cx="689321" cy="121281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AB2AA3BF-2D86-7346-5AEC-233523B55DC3}"/>
                </a:ext>
              </a:extLst>
            </p:cNvPr>
            <p:cNvCxnSpPr>
              <a:cxnSpLocks/>
            </p:cNvCxnSpPr>
            <p:nvPr/>
          </p:nvCxnSpPr>
          <p:spPr>
            <a:xfrm>
              <a:off x="2262376" y="5896724"/>
              <a:ext cx="660315" cy="123840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25C3ADEF-F842-ED19-CE39-3B90F93B0F55}"/>
                    </a:ext>
                  </a:extLst>
                </p:cNvPr>
                <p:cNvSpPr txBox="1"/>
                <p:nvPr/>
              </p:nvSpPr>
              <p:spPr>
                <a:xfrm>
                  <a:off x="860217" y="5582047"/>
                  <a:ext cx="1540222" cy="6146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𝒩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25C3ADEF-F842-ED19-CE39-3B90F93B0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217" y="5582047"/>
                  <a:ext cx="1540222" cy="614678"/>
                </a:xfrm>
                <a:prstGeom prst="rect">
                  <a:avLst/>
                </a:prstGeom>
                <a:blipFill>
                  <a:blip r:embed="rId25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18A886B-2E6C-17F5-71E7-B1F40373DCDD}"/>
                  </a:ext>
                </a:extLst>
              </p:cNvPr>
              <p:cNvSpPr txBox="1"/>
              <p:nvPr/>
            </p:nvSpPr>
            <p:spPr>
              <a:xfrm>
                <a:off x="1642764" y="1149531"/>
                <a:ext cx="8906472" cy="2061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Let’s consider the following setting: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 of Copy: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Noise: Depolarizing noise: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𝛾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altLang="zh-CN" sz="2000" b="0" dirty="0">
                  <a:latin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state set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altLang="zh-CN" sz="2000" b="0" dirty="0"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|11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br>
                  <a:rPr lang="en-US" altLang="zh-CN" sz="2000" b="0" dirty="0">
                    <a:latin typeface="Times New Roman" panose="02020603050405020304" pitchFamily="18" charset="0"/>
                  </a:rPr>
                </a:b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18A886B-2E6C-17F5-71E7-B1F40373D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764" y="1149531"/>
                <a:ext cx="8906472" cy="2061398"/>
              </a:xfrm>
              <a:prstGeom prst="rect">
                <a:avLst/>
              </a:prstGeom>
              <a:blipFill>
                <a:blip r:embed="rId26"/>
                <a:stretch>
                  <a:fillRect l="-1026" t="-2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3181F02E-3037-CC02-CBAD-958E288BD4E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734" y="2970664"/>
            <a:ext cx="4770222" cy="357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5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0C8F5-B994-3464-D0C7-C087FEC7D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55210AC-FD4A-32CE-F346-26835FD6C900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563D09-0668-5AD1-C708-FA4FA563EE72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&amp; Motivation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5643524A-7BEC-5D63-7BC4-DF7C60CA9086}"/>
              </a:ext>
            </a:extLst>
          </p:cNvPr>
          <p:cNvSpPr txBox="1"/>
          <p:nvPr/>
        </p:nvSpPr>
        <p:spPr>
          <a:xfrm>
            <a:off x="705402" y="1256298"/>
            <a:ext cx="10659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computing provide exponential speed up in certain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main obstacles: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Scalability + Noise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21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8140C-F546-9E40-3E86-544D210F5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91362A3-3C0C-7F56-7C7D-7E343A6D4EE5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96E9229-6B92-C7D0-5EAC-262F4A671302}"/>
              </a:ext>
            </a:extLst>
          </p:cNvPr>
          <p:cNvSpPr txBox="1"/>
          <p:nvPr/>
        </p:nvSpPr>
        <p:spPr>
          <a:xfrm>
            <a:off x="481495" y="74830"/>
            <a:ext cx="10776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8ED1D16-8DF0-38D8-E345-D813D7DB2B6C}"/>
                  </a:ext>
                </a:extLst>
              </p:cNvPr>
              <p:cNvSpPr txBox="1"/>
              <p:nvPr/>
            </p:nvSpPr>
            <p:spPr>
              <a:xfrm>
                <a:off x="787629" y="1623664"/>
                <a:ext cx="10384137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0" dirty="0">
                    <a:latin typeface="Times New Roman" panose="02020603050405020304" pitchFamily="18" charset="0"/>
                  </a:rPr>
                  <a:t>For the depolarizing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sz="2400" b="0" dirty="0">
                    <a:latin typeface="Times New Roman" panose="02020603050405020304" pitchFamily="18" charset="0"/>
                  </a:rPr>
                  <a:t>, there is no non-trivial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2→1</m:t>
                    </m:r>
                  </m:oMath>
                </a14:m>
                <a:r>
                  <a:rPr lang="en-US" altLang="zh-CN" sz="2400" b="0" dirty="0">
                    <a:latin typeface="Times New Roman" panose="02020603050405020304" pitchFamily="18" charset="0"/>
                  </a:rPr>
                  <a:t> LOCC purification protocol for pure state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zh-CN" sz="2400" b="0" dirty="0">
                    <a:latin typeface="Times New Roman" panose="02020603050405020304" pitchFamily="18" charset="0"/>
                  </a:rPr>
                  <a:t>, maximally entangled state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𝑀𝐸𝑆</m:t>
                        </m:r>
                      </m:sub>
                    </m:sSub>
                  </m:oMath>
                </a14:m>
                <a:r>
                  <a:rPr lang="en-US" altLang="zh-CN" sz="2400" b="0" dirty="0">
                    <a:latin typeface="Times New Roman" panose="02020603050405020304" pitchFamily="18" charset="0"/>
                  </a:rPr>
                  <a:t>, and Bell state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400" b="0" dirty="0">
                    <a:latin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</a:rPr>
                  <a:t>For the depolarizing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</a:rPr>
                  <a:t> and a state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</a:rPr>
                  <a:t>, there exist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2→1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</a:rPr>
                  <a:t> LOCC purification protocol.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b="0" dirty="0">
                  <a:latin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0" dirty="0">
                    <a:latin typeface="Times New Roman" panose="02020603050405020304" pitchFamily="18" charset="0"/>
                  </a:rPr>
                  <a:t>If the state set is finite, we propose a framework that could help us to design the LOCC p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urification protocol via optimization.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8ED1D16-8DF0-38D8-E345-D813D7DB2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29" y="1623664"/>
                <a:ext cx="10384137" cy="4154984"/>
              </a:xfrm>
              <a:prstGeom prst="rect">
                <a:avLst/>
              </a:prstGeom>
              <a:blipFill>
                <a:blip r:embed="rId2"/>
                <a:stretch>
                  <a:fillRect l="-763" t="-1173" r="-9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06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C6B69-1AED-2D0C-1DEE-528646791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F49C5AB-85E3-5E02-DEFD-8C361A9856E3}"/>
              </a:ext>
            </a:extLst>
          </p:cNvPr>
          <p:cNvSpPr/>
          <p:nvPr/>
        </p:nvSpPr>
        <p:spPr>
          <a:xfrm>
            <a:off x="1813117" y="1176635"/>
            <a:ext cx="846417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 for your attention!</a:t>
            </a:r>
            <a:endParaRPr lang="zh-CN" alt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Yu-Ao Chen (陈俣翱)">
            <a:extLst>
              <a:ext uri="{FF2B5EF4-FFF2-40B4-BE49-F238E27FC236}">
                <a16:creationId xmlns:a16="http://schemas.microsoft.com/office/drawing/2014/main" id="{5ED8A6B8-DF9E-0894-5CF2-094961688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2616200"/>
            <a:ext cx="133419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engkai Zhu">
            <a:extLst>
              <a:ext uri="{FF2B5EF4-FFF2-40B4-BE49-F238E27FC236}">
                <a16:creationId xmlns:a16="http://schemas.microsoft.com/office/drawing/2014/main" id="{F32DC5DE-0A8C-F0A0-3177-065D57F02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9" y="2616200"/>
            <a:ext cx="1598731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in Wang">
            <a:extLst>
              <a:ext uri="{FF2B5EF4-FFF2-40B4-BE49-F238E27FC236}">
                <a16:creationId xmlns:a16="http://schemas.microsoft.com/office/drawing/2014/main" id="{ABF6AC4E-E7D7-5165-A478-8D9C9F4DE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98" y="2616200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ulio Chiribella">
            <a:extLst>
              <a:ext uri="{FF2B5EF4-FFF2-40B4-BE49-F238E27FC236}">
                <a16:creationId xmlns:a16="http://schemas.microsoft.com/office/drawing/2014/main" id="{3EEE760E-7EC7-E3B2-6830-6E89A9C66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39" y="2616200"/>
            <a:ext cx="1180703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5969680-3D6A-B0EF-3A1A-89491DCD4314}"/>
              </a:ext>
            </a:extLst>
          </p:cNvPr>
          <p:cNvSpPr txBox="1"/>
          <p:nvPr/>
        </p:nvSpPr>
        <p:spPr>
          <a:xfrm>
            <a:off x="1754188" y="4699000"/>
            <a:ext cx="14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Yu-Ao Chen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2F715B-DA4D-8C86-06B3-37D5EC3D8C3A}"/>
              </a:ext>
            </a:extLst>
          </p:cNvPr>
          <p:cNvSpPr txBox="1"/>
          <p:nvPr/>
        </p:nvSpPr>
        <p:spPr>
          <a:xfrm>
            <a:off x="5276114" y="4699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Chengkai</a:t>
            </a:r>
            <a:r>
              <a:rPr lang="en-US" altLang="zh-CN" dirty="0"/>
              <a:t> Zhu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477205A-9DAC-0C7D-0566-5F9259580369}"/>
              </a:ext>
            </a:extLst>
          </p:cNvPr>
          <p:cNvSpPr txBox="1"/>
          <p:nvPr/>
        </p:nvSpPr>
        <p:spPr>
          <a:xfrm>
            <a:off x="9528198" y="465008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Xin Wang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A16989-FE95-D5DB-5DFE-DD5CFDB0A4D9}"/>
              </a:ext>
            </a:extLst>
          </p:cNvPr>
          <p:cNvSpPr txBox="1"/>
          <p:nvPr/>
        </p:nvSpPr>
        <p:spPr>
          <a:xfrm>
            <a:off x="7186255" y="4699000"/>
            <a:ext cx="170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Giulio </a:t>
            </a:r>
            <a:r>
              <a:rPr lang="en-US" altLang="zh-CN" dirty="0" err="1"/>
              <a:t>Chiribella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4F46657-92E9-DE6E-D831-DE36D20948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1"/>
          <a:stretch>
            <a:fillRect/>
          </a:stretch>
        </p:blipFill>
        <p:spPr>
          <a:xfrm>
            <a:off x="3459510" y="2620351"/>
            <a:ext cx="1429990" cy="153478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ED346CA-D14B-E9CE-FAA1-F623D8345E3A}"/>
              </a:ext>
            </a:extLst>
          </p:cNvPr>
          <p:cNvSpPr txBox="1"/>
          <p:nvPr/>
        </p:nvSpPr>
        <p:spPr>
          <a:xfrm>
            <a:off x="3298205" y="4699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Xuanqiang</a:t>
            </a:r>
            <a:r>
              <a:rPr lang="en-US" altLang="zh-CN" dirty="0"/>
              <a:t> Zhao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72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0CF18D5-083F-F4B4-8AE1-13138195ECB7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7161FD-EF74-2627-1D3C-72771DAD6DA4}"/>
              </a:ext>
            </a:extLst>
          </p:cNvPr>
          <p:cNvSpPr txBox="1"/>
          <p:nvPr/>
        </p:nvSpPr>
        <p:spPr>
          <a:xfrm>
            <a:off x="481495" y="74830"/>
            <a:ext cx="3127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9486FBA-DC13-F702-FFF7-E3F9D70B5B65}"/>
              </a:ext>
            </a:extLst>
          </p:cNvPr>
          <p:cNvSpPr txBox="1"/>
          <p:nvPr/>
        </p:nvSpPr>
        <p:spPr>
          <a:xfrm>
            <a:off x="481495" y="1382643"/>
            <a:ext cx="111287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&amp; Motivation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&amp; 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No-Go Theorem for universal distributed purification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Theorem for distributed purification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Purification protocol via optimization</a:t>
            </a:r>
          </a:p>
        </p:txBody>
      </p:sp>
    </p:spTree>
    <p:extLst>
      <p:ext uri="{BB962C8B-B14F-4D97-AF65-F5344CB8AC3E}">
        <p14:creationId xmlns:p14="http://schemas.microsoft.com/office/powerpoint/2010/main" val="3529015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3A92EC4-77B9-D5FC-DD05-EC6B51DE9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7689C15-0870-9DC0-3545-B5CEAF147E59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C733F17-9754-7156-134F-9696A8E003B8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541B564E-73CA-86A4-BC84-53E563821DFF}"/>
              </a:ext>
            </a:extLst>
          </p:cNvPr>
          <p:cNvSpPr txBox="1"/>
          <p:nvPr/>
        </p:nvSpPr>
        <p:spPr>
          <a:xfrm>
            <a:off x="735877" y="1127840"/>
            <a:ext cx="1103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purification protocol is not unique. Which one has the best performance?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D5F9BBC-3831-7AC8-37F0-74AE501437CF}"/>
                  </a:ext>
                </a:extLst>
              </p:cNvPr>
              <p:cNvSpPr txBox="1"/>
              <p:nvPr/>
            </p:nvSpPr>
            <p:spPr>
              <a:xfrm>
                <a:off x="735877" y="1798240"/>
                <a:ext cx="10106844" cy="307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Fidelity: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given pure state set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noise channel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 1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distributed purification protocol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ℰ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average success probability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the average purification fidelity is defined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en-US" altLang="zh-CN" sz="2000" dirty="0"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𝒮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ℰ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𝒮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𝒮</m:t>
                          </m:r>
                        </m:sub>
                        <m:sup/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𝜓</m:t>
                                      </m:r>
                                    </m:sub>
                                  </m:sSub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n-US" altLang="zh-CN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unnormalized purified state. </a:t>
                </a: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optimal purification protocol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ℰ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defined by the one achieves the optimal average fidelity.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D68F253-5366-FD02-EC83-F699E300F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77" y="1798240"/>
                <a:ext cx="10106844" cy="3077894"/>
              </a:xfrm>
              <a:prstGeom prst="rect">
                <a:avLst/>
              </a:prstGeom>
              <a:blipFill>
                <a:blip r:embed="rId3"/>
                <a:stretch>
                  <a:fillRect l="-663" t="-1188" r="-12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9250031-CE4E-5704-4832-0C1FF95CB967}"/>
                  </a:ext>
                </a:extLst>
              </p:cNvPr>
              <p:cNvSpPr txBox="1"/>
              <p:nvPr/>
            </p:nvSpPr>
            <p:spPr>
              <a:xfrm>
                <a:off x="1042578" y="5238120"/>
                <a:ext cx="10106844" cy="876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altLang="zh-CN" sz="2000" dirty="0"/>
                                <m:t> 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𝒮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𝑳𝑶𝑪𝑪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𝐶𝑃𝑇𝑁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,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</m:sub>
                            <m:sup/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𝒩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⊗</m:t>
                                          </m:r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acc>
                            </m:e>
                          </m:nary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} </m:t>
                          </m:r>
                        </m:e>
                      </m:func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9250031-CE4E-5704-4832-0C1FF95CB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78" y="5238120"/>
                <a:ext cx="10106844" cy="8767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578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A07F3BD-0678-16D3-C7A6-8D9FCDB39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34B83ED-6FDB-471C-2B1C-CCF0D919665C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4D1FE4E-8387-9FEC-10F7-07BE4636F878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3D395BE7-1BDB-BC3C-51D7-19093B18295B}"/>
              </a:ext>
            </a:extLst>
          </p:cNvPr>
          <p:cNvSpPr txBox="1"/>
          <p:nvPr/>
        </p:nvSpPr>
        <p:spPr>
          <a:xfrm>
            <a:off x="735877" y="1127840"/>
            <a:ext cx="1103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state purification can reduce the resource distillation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62D3856-00DE-9B93-7AF8-EABD22952AC2}"/>
                  </a:ext>
                </a:extLst>
              </p:cNvPr>
              <p:cNvSpPr txBox="1"/>
              <p:nvPr/>
            </p:nvSpPr>
            <p:spPr>
              <a:xfrm>
                <a:off x="1138823" y="1798240"/>
                <a:ext cx="10463564" cy="398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state set only contains a Bell state, i.e.,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={|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⟩}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endChr m:val="⟩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00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)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purification problem reduces to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entanglement distillation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state set only contains a maximally coherence state, i.e.,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={|+⟩}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endChr m:val="⟩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)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purification problem reduces to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coherence distillation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state set only contains a magic state, i.e.,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={|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⟩}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endChr m:val="⟩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)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purification problem reduces to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coherence distillation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62D3856-00DE-9B93-7AF8-EABD22952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823" y="1798240"/>
                <a:ext cx="10463564" cy="3989938"/>
              </a:xfrm>
              <a:prstGeom prst="rect">
                <a:avLst/>
              </a:prstGeom>
              <a:blipFill>
                <a:blip r:embed="rId3"/>
                <a:stretch>
                  <a:fillRect l="-524" r="-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345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020A64C-F395-7954-855E-67809511C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0B55D8E-3F0A-45FB-AEB3-3086D5244B87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E102413-592D-2D1C-301A-77EA3103CD3C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&amp; Motivation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E4F8941B-65BF-9B5A-7126-CBE2F7A5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615" y="1685458"/>
            <a:ext cx="10515600" cy="44591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systems usually suffer from unwanted interactions with the environment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5A6186FC-72C3-1CAB-DAA8-D54857826392}"/>
              </a:ext>
            </a:extLst>
          </p:cNvPr>
          <p:cNvCxnSpPr/>
          <p:nvPr/>
        </p:nvCxnSpPr>
        <p:spPr>
          <a:xfrm>
            <a:off x="2963592" y="3020269"/>
            <a:ext cx="1615957" cy="0"/>
          </a:xfrm>
          <a:prstGeom prst="line">
            <a:avLst/>
          </a:prstGeom>
          <a:ln w="15875"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2B284CAE-EE2E-A50C-A989-5B46204A3ADE}"/>
                  </a:ext>
                </a:extLst>
              </p:cNvPr>
              <p:cNvSpPr/>
              <p:nvPr/>
            </p:nvSpPr>
            <p:spPr>
              <a:xfrm>
                <a:off x="3542829" y="2282667"/>
                <a:ext cx="562334" cy="1018768"/>
              </a:xfrm>
              <a:prstGeom prst="rect">
                <a:avLst/>
              </a:prstGeom>
              <a:solidFill>
                <a:srgbClr val="849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2B284CAE-EE2E-A50C-A989-5B46204A3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829" y="2282667"/>
                <a:ext cx="562334" cy="10187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2C91025E-5651-8FAB-178D-0ED0FB3EE104}"/>
              </a:ext>
            </a:extLst>
          </p:cNvPr>
          <p:cNvCxnSpPr/>
          <p:nvPr/>
        </p:nvCxnSpPr>
        <p:spPr>
          <a:xfrm rot="18900000" flipH="1">
            <a:off x="3045370" y="3018122"/>
            <a:ext cx="393920" cy="0"/>
          </a:xfrm>
          <a:prstGeom prst="line">
            <a:avLst/>
          </a:prstGeom>
          <a:ln w="15875"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508D627-6D86-FCDA-E0D8-DF5AD56EDE9D}"/>
                  </a:ext>
                </a:extLst>
              </p:cNvPr>
              <p:cNvSpPr txBox="1"/>
              <p:nvPr/>
            </p:nvSpPr>
            <p:spPr>
              <a:xfrm>
                <a:off x="2533010" y="2861572"/>
                <a:ext cx="2182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508D627-6D86-FCDA-E0D8-DF5AD56ED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010" y="2861572"/>
                <a:ext cx="218201" cy="276999"/>
              </a:xfrm>
              <a:prstGeom prst="rect">
                <a:avLst/>
              </a:prstGeom>
              <a:blipFill>
                <a:blip r:embed="rId3"/>
                <a:stretch>
                  <a:fillRect l="-40000" t="-2174" r="-4000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B854C05-3A0F-B04D-C579-6F0AFB9FE1EE}"/>
                  </a:ext>
                </a:extLst>
              </p:cNvPr>
              <p:cNvSpPr txBox="1"/>
              <p:nvPr/>
            </p:nvSpPr>
            <p:spPr>
              <a:xfrm>
                <a:off x="2259146" y="2343360"/>
                <a:ext cx="5118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env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B854C05-3A0F-B04D-C579-6F0AFB9FE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146" y="2343360"/>
                <a:ext cx="511870" cy="276999"/>
              </a:xfrm>
              <a:prstGeom prst="rect">
                <a:avLst/>
              </a:prstGeom>
              <a:blipFill>
                <a:blip r:embed="rId4"/>
                <a:stretch>
                  <a:fillRect l="-15476" t="-2174" r="-119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BD71762D-A927-8B1C-A986-B029023EF705}"/>
              </a:ext>
            </a:extLst>
          </p:cNvPr>
          <p:cNvCxnSpPr/>
          <p:nvPr/>
        </p:nvCxnSpPr>
        <p:spPr>
          <a:xfrm>
            <a:off x="2963592" y="4604385"/>
            <a:ext cx="1615957" cy="0"/>
          </a:xfrm>
          <a:prstGeom prst="line">
            <a:avLst/>
          </a:prstGeom>
          <a:ln w="15875"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B065E3F8-66CF-49CE-4B19-AA08A46FBF64}"/>
                  </a:ext>
                </a:extLst>
              </p:cNvPr>
              <p:cNvSpPr/>
              <p:nvPr/>
            </p:nvSpPr>
            <p:spPr>
              <a:xfrm>
                <a:off x="3542829" y="4323218"/>
                <a:ext cx="562334" cy="562334"/>
              </a:xfrm>
              <a:prstGeom prst="rect">
                <a:avLst/>
              </a:prstGeom>
              <a:solidFill>
                <a:srgbClr val="849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𝒩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B065E3F8-66CF-49CE-4B19-AA08A46FB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829" y="4323218"/>
                <a:ext cx="562334" cy="5623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6D854769-0956-73CB-C139-77967E30667D}"/>
              </a:ext>
            </a:extLst>
          </p:cNvPr>
          <p:cNvCxnSpPr/>
          <p:nvPr/>
        </p:nvCxnSpPr>
        <p:spPr>
          <a:xfrm rot="18900000" flipH="1">
            <a:off x="3045370" y="4602238"/>
            <a:ext cx="393920" cy="0"/>
          </a:xfrm>
          <a:prstGeom prst="line">
            <a:avLst/>
          </a:prstGeom>
          <a:ln w="15875"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7CC1E54B-7226-D096-7121-7AC98868F24A}"/>
              </a:ext>
            </a:extLst>
          </p:cNvPr>
          <p:cNvCxnSpPr/>
          <p:nvPr/>
        </p:nvCxnSpPr>
        <p:spPr>
          <a:xfrm>
            <a:off x="2963592" y="2539855"/>
            <a:ext cx="1615957" cy="0"/>
          </a:xfrm>
          <a:prstGeom prst="line">
            <a:avLst/>
          </a:prstGeom>
          <a:ln w="15875"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C0511B6F-2F14-0044-0ADD-F835FFDA1D03}"/>
              </a:ext>
            </a:extLst>
          </p:cNvPr>
          <p:cNvCxnSpPr/>
          <p:nvPr/>
        </p:nvCxnSpPr>
        <p:spPr>
          <a:xfrm rot="18900000" flipH="1">
            <a:off x="3045370" y="2537708"/>
            <a:ext cx="393920" cy="0"/>
          </a:xfrm>
          <a:prstGeom prst="line">
            <a:avLst/>
          </a:prstGeom>
          <a:ln w="15875">
            <a:solidFill>
              <a:srgbClr val="8497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7C38B2E3-0AF7-7D91-B685-7913CF56D2D8}"/>
                  </a:ext>
                </a:extLst>
              </p:cNvPr>
              <p:cNvSpPr txBox="1"/>
              <p:nvPr/>
            </p:nvSpPr>
            <p:spPr>
              <a:xfrm>
                <a:off x="2627876" y="4462966"/>
                <a:ext cx="218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7C38B2E3-0AF7-7D91-B685-7913CF56D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876" y="4462966"/>
                <a:ext cx="218200" cy="276999"/>
              </a:xfrm>
              <a:prstGeom prst="rect">
                <a:avLst/>
              </a:prstGeom>
              <a:blipFill>
                <a:blip r:embed="rId6"/>
                <a:stretch>
                  <a:fillRect l="-38889" t="-2174" r="-36111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内容占位符 2">
            <a:extLst>
              <a:ext uri="{FF2B5EF4-FFF2-40B4-BE49-F238E27FC236}">
                <a16:creationId xmlns:a16="http://schemas.microsoft.com/office/drawing/2014/main" id="{6EC81062-FAAE-9561-2D09-2D631A130EE1}"/>
              </a:ext>
            </a:extLst>
          </p:cNvPr>
          <p:cNvSpPr txBox="1"/>
          <p:nvPr/>
        </p:nvSpPr>
        <p:spPr>
          <a:xfrm>
            <a:off x="803545" y="3480065"/>
            <a:ext cx="10318206" cy="767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D1D1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D1D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D1D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1D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1D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Noises can be modeled as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channels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(completely positive and trace-preserving (CPTP) maps)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D067BC51-3C95-BCFD-8875-2BFF95338B11}"/>
                  </a:ext>
                </a:extLst>
              </p:cNvPr>
              <p:cNvSpPr txBox="1"/>
              <p:nvPr/>
            </p:nvSpPr>
            <p:spPr>
              <a:xfrm>
                <a:off x="4677469" y="4462966"/>
                <a:ext cx="6416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D067BC51-3C95-BCFD-8875-2BFF95338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469" y="4462966"/>
                <a:ext cx="641651" cy="276999"/>
              </a:xfrm>
              <a:prstGeom prst="rect">
                <a:avLst/>
              </a:prstGeom>
              <a:blipFill>
                <a:blip r:embed="rId7"/>
                <a:stretch>
                  <a:fillRect l="-7547" t="-2174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内容占位符 2">
                <a:extLst>
                  <a:ext uri="{FF2B5EF4-FFF2-40B4-BE49-F238E27FC236}">
                    <a16:creationId xmlns:a16="http://schemas.microsoft.com/office/drawing/2014/main" id="{BDC42727-8B52-7F10-3D9E-32921DEAFEA1}"/>
                  </a:ext>
                </a:extLst>
              </p:cNvPr>
              <p:cNvSpPr txBox="1"/>
              <p:nvPr/>
            </p:nvSpPr>
            <p:spPr>
              <a:xfrm>
                <a:off x="5645815" y="2522554"/>
                <a:ext cx="2959978" cy="5605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1D1D1F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1D1D1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1D1D1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1D1D1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1D1D1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⟩⟨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pure state</a:t>
                </a:r>
              </a:p>
            </p:txBody>
          </p:sp>
        </mc:Choice>
        <mc:Fallback xmlns="">
          <p:sp>
            <p:nvSpPr>
              <p:cNvPr id="49" name="内容占位符 2">
                <a:extLst>
                  <a:ext uri="{FF2B5EF4-FFF2-40B4-BE49-F238E27FC236}">
                    <a16:creationId xmlns:a16="http://schemas.microsoft.com/office/drawing/2014/main" id="{BDC42727-8B52-7F10-3D9E-32921DEAF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815" y="2522554"/>
                <a:ext cx="2959978" cy="560513"/>
              </a:xfrm>
              <a:prstGeom prst="rect">
                <a:avLst/>
              </a:prstGeom>
              <a:blipFill>
                <a:blip r:embed="rId8"/>
                <a:stretch>
                  <a:fillRect l="-823" t="-11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内容占位符 2">
            <a:extLst>
              <a:ext uri="{FF2B5EF4-FFF2-40B4-BE49-F238E27FC236}">
                <a16:creationId xmlns:a16="http://schemas.microsoft.com/office/drawing/2014/main" id="{A882DF1E-230B-05B0-DA17-F5EDA07EE022}"/>
              </a:ext>
            </a:extLst>
          </p:cNvPr>
          <p:cNvSpPr txBox="1"/>
          <p:nvPr/>
        </p:nvSpPr>
        <p:spPr>
          <a:xfrm>
            <a:off x="1132620" y="5345391"/>
            <a:ext cx="9794492" cy="6019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D1D1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D1D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D1D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1D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1D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a depolarizing channel is a common noise model in quantum computing which maps quantum state into identity probabilistically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DBA0CA4-BF03-F3CF-4DA1-1CB7ED35C007}"/>
                  </a:ext>
                </a:extLst>
              </p:cNvPr>
              <p:cNvSpPr txBox="1"/>
              <p:nvPr/>
            </p:nvSpPr>
            <p:spPr>
              <a:xfrm>
                <a:off x="3671922" y="5811745"/>
                <a:ext cx="4320869" cy="516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DBA0CA4-BF03-F3CF-4DA1-1CB7ED35C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22" y="5811745"/>
                <a:ext cx="4320869" cy="5167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内容占位符 2">
                <a:extLst>
                  <a:ext uri="{FF2B5EF4-FFF2-40B4-BE49-F238E27FC236}">
                    <a16:creationId xmlns:a16="http://schemas.microsoft.com/office/drawing/2014/main" id="{F2FDD0A1-293F-1446-1866-E30827113F30}"/>
                  </a:ext>
                </a:extLst>
              </p:cNvPr>
              <p:cNvSpPr txBox="1"/>
              <p:nvPr/>
            </p:nvSpPr>
            <p:spPr>
              <a:xfrm>
                <a:off x="1132620" y="6208362"/>
                <a:ext cx="9794492" cy="4136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1D1D1F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1D1D1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1D1D1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1D1D1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1D1D1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altLang="zh-C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altLang="zh-CN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内容占位符 2">
                <a:extLst>
                  <a:ext uri="{FF2B5EF4-FFF2-40B4-BE49-F238E27FC236}">
                    <a16:creationId xmlns:a16="http://schemas.microsoft.com/office/drawing/2014/main" id="{F2FDD0A1-293F-1446-1866-E30827113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20" y="6208362"/>
                <a:ext cx="9794492" cy="413640"/>
              </a:xfrm>
              <a:prstGeom prst="rect">
                <a:avLst/>
              </a:prstGeom>
              <a:blipFill>
                <a:blip r:embed="rId10"/>
                <a:stretch>
                  <a:fillRect l="-685" t="-16176" b="-13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884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C66F381-BDF8-A772-2CC4-9F0724FBA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EC0DCB7-F400-3B30-4581-405DF18C8067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DC6840E-86B1-B578-576C-EDC7693A0E7E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No-go theorem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9AFA8FBB-532A-183C-1C91-0785FBDFD26A}"/>
              </a:ext>
            </a:extLst>
          </p:cNvPr>
          <p:cNvSpPr/>
          <p:nvPr/>
        </p:nvSpPr>
        <p:spPr>
          <a:xfrm>
            <a:off x="1101461" y="1245925"/>
            <a:ext cx="9958149" cy="1624597"/>
          </a:xfrm>
          <a:prstGeom prst="roundRect">
            <a:avLst>
              <a:gd name="adj" fmla="val 90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1C726C8-0764-FACC-5B70-1EC30575DB06}"/>
              </a:ext>
            </a:extLst>
          </p:cNvPr>
          <p:cNvCxnSpPr>
            <a:cxnSpLocks/>
          </p:cNvCxnSpPr>
          <p:nvPr/>
        </p:nvCxnSpPr>
        <p:spPr>
          <a:xfrm>
            <a:off x="1101461" y="1609952"/>
            <a:ext cx="99581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54609A2F-A303-EE41-5A0B-218785D13EE4}"/>
              </a:ext>
            </a:extLst>
          </p:cNvPr>
          <p:cNvSpPr txBox="1"/>
          <p:nvPr/>
        </p:nvSpPr>
        <p:spPr>
          <a:xfrm>
            <a:off x="1305144" y="1219923"/>
            <a:ext cx="306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A253847-1FF5-8997-3B5B-C1DB47FCDE8D}"/>
                  </a:ext>
                </a:extLst>
              </p:cNvPr>
              <p:cNvSpPr txBox="1"/>
              <p:nvPr/>
            </p:nvSpPr>
            <p:spPr>
              <a:xfrm>
                <a:off x="1363645" y="1681588"/>
                <a:ext cx="9296836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depolarizing noise channel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noise level </a:t>
                </a:r>
                <a:r>
                  <a:rPr lang="el-G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γ,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no nontrivial 2 → 1 LOCC purification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set that contains all maximally entangled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𝑀𝐸𝑆</m:t>
                        </m:r>
                      </m:sub>
                    </m:sSub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A253847-1FF5-8997-3B5B-C1DB47FCD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45" y="1681588"/>
                <a:ext cx="9296836" cy="1017715"/>
              </a:xfrm>
              <a:prstGeom prst="rect">
                <a:avLst/>
              </a:prstGeom>
              <a:blipFill>
                <a:blip r:embed="rId2"/>
                <a:stretch>
                  <a:fillRect l="-721" t="-3593" b="-10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7389680E-0515-AFBF-4999-97F366F4E552}"/>
              </a:ext>
            </a:extLst>
          </p:cNvPr>
          <p:cNvSpPr txBox="1"/>
          <p:nvPr/>
        </p:nvSpPr>
        <p:spPr>
          <a:xfrm>
            <a:off x="1238491" y="3039141"/>
            <a:ext cx="732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idea is to prove the optimal is trivial.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4F5FF33-E8C3-1D47-2413-0F981011980A}"/>
              </a:ext>
            </a:extLst>
          </p:cNvPr>
          <p:cNvSpPr txBox="1"/>
          <p:nvPr/>
        </p:nvSpPr>
        <p:spPr>
          <a:xfrm>
            <a:off x="3829291" y="3500806"/>
            <a:ext cx="4533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optimal?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89EF207-964D-E6C8-EC1A-E4798ABE013F}"/>
                  </a:ext>
                </a:extLst>
              </p:cNvPr>
              <p:cNvSpPr txBox="1"/>
              <p:nvPr/>
            </p:nvSpPr>
            <p:spPr>
              <a:xfrm>
                <a:off x="917392" y="4449184"/>
                <a:ext cx="10211666" cy="2193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Fidelity: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given pure state set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noise channel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 1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distributed purification protocol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ℰ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average success probability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the average purification fidelity is defined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en-US" altLang="zh-CN" sz="2000" dirty="0"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𝒮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ℰ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𝒮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𝒮</m:t>
                          </m:r>
                        </m:sub>
                        <m:sup/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CN" sz="2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000" b="1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𝜓</m:t>
                                      </m:r>
                                    </m:sub>
                                  </m:sSub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n-US" altLang="zh-CN" sz="20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unnormalized purified state.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89EF207-964D-E6C8-EC1A-E4798ABE0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92" y="4449184"/>
                <a:ext cx="10211666" cy="2193934"/>
              </a:xfrm>
              <a:prstGeom prst="rect">
                <a:avLst/>
              </a:prstGeom>
              <a:blipFill>
                <a:blip r:embed="rId3"/>
                <a:stretch>
                  <a:fillRect l="-597" t="-1667" b="-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7F783A71-EDD5-AC35-AA33-28CDFABC3D2E}"/>
              </a:ext>
            </a:extLst>
          </p:cNvPr>
          <p:cNvSpPr txBox="1"/>
          <p:nvPr/>
        </p:nvSpPr>
        <p:spPr>
          <a:xfrm>
            <a:off x="8414795" y="5386587"/>
            <a:ext cx="140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19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26DCC50-18B8-0FC6-AD63-E50031F6A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878A65-FCBE-BB6F-4BD0-ECDBD17DA11F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A3690A-32F1-4FC7-C489-373BC66CF607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No-go theorem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6AEB86F-4770-6961-DBEF-63033ECD4CE3}"/>
                  </a:ext>
                </a:extLst>
              </p:cNvPr>
              <p:cNvSpPr txBox="1"/>
              <p:nvPr/>
            </p:nvSpPr>
            <p:spPr>
              <a:xfrm>
                <a:off x="880872" y="1361152"/>
                <a:ext cx="810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6AEB86F-4770-6961-DBEF-63033ECD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72" y="1361152"/>
                <a:ext cx="810228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47535D94-984E-50B3-A18D-8AFDEB6EEF79}"/>
              </a:ext>
            </a:extLst>
          </p:cNvPr>
          <p:cNvCxnSpPr/>
          <p:nvPr/>
        </p:nvCxnSpPr>
        <p:spPr>
          <a:xfrm>
            <a:off x="1633226" y="1662095"/>
            <a:ext cx="72920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635C8E9-EACC-8418-EF4C-083D5F879EFE}"/>
                  </a:ext>
                </a:extLst>
              </p:cNvPr>
              <p:cNvSpPr txBox="1"/>
              <p:nvPr/>
            </p:nvSpPr>
            <p:spPr>
              <a:xfrm>
                <a:off x="1590993" y="1200430"/>
                <a:ext cx="810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635C8E9-EACC-8418-EF4C-083D5F879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993" y="1200430"/>
                <a:ext cx="810228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D9BA808-BE8D-3448-864B-FE38C85FEA62}"/>
                  </a:ext>
                </a:extLst>
              </p:cNvPr>
              <p:cNvSpPr txBox="1"/>
              <p:nvPr/>
            </p:nvSpPr>
            <p:spPr>
              <a:xfrm>
                <a:off x="2503539" y="1320659"/>
                <a:ext cx="810228" cy="542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D9BA808-BE8D-3448-864B-FE38C85FE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539" y="1320659"/>
                <a:ext cx="810228" cy="542649"/>
              </a:xfrm>
              <a:prstGeom prst="rect">
                <a:avLst/>
              </a:prstGeom>
              <a:blipFill>
                <a:blip r:embed="rId4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9F60138-6218-E789-7808-B934B5AF66DB}"/>
                  </a:ext>
                </a:extLst>
              </p:cNvPr>
              <p:cNvSpPr txBox="1"/>
              <p:nvPr/>
            </p:nvSpPr>
            <p:spPr>
              <a:xfrm>
                <a:off x="880872" y="1980691"/>
                <a:ext cx="810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9F60138-6218-E789-7808-B934B5AF6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72" y="1980691"/>
                <a:ext cx="810228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A9029AC7-FEB3-50A5-8769-DE9011F0E1A2}"/>
              </a:ext>
            </a:extLst>
          </p:cNvPr>
          <p:cNvCxnSpPr/>
          <p:nvPr/>
        </p:nvCxnSpPr>
        <p:spPr>
          <a:xfrm>
            <a:off x="1633226" y="2281634"/>
            <a:ext cx="72920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AAC80C9-4143-AEEE-BD9A-F2B42D1DBF59}"/>
                  </a:ext>
                </a:extLst>
              </p:cNvPr>
              <p:cNvSpPr txBox="1"/>
              <p:nvPr/>
            </p:nvSpPr>
            <p:spPr>
              <a:xfrm>
                <a:off x="1590993" y="1819969"/>
                <a:ext cx="810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AAC80C9-4143-AEEE-BD9A-F2B42D1DB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993" y="1819969"/>
                <a:ext cx="810228" cy="461665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BDD58DC-801A-2F3D-AA19-4DCE25BD1D8C}"/>
                  </a:ext>
                </a:extLst>
              </p:cNvPr>
              <p:cNvSpPr txBox="1"/>
              <p:nvPr/>
            </p:nvSpPr>
            <p:spPr>
              <a:xfrm>
                <a:off x="2503539" y="1940198"/>
                <a:ext cx="810228" cy="542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BDD58DC-801A-2F3D-AA19-4DCE25BD1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539" y="1940198"/>
                <a:ext cx="810228" cy="542649"/>
              </a:xfrm>
              <a:prstGeom prst="rect">
                <a:avLst/>
              </a:prstGeom>
              <a:blipFill>
                <a:blip r:embed="rId7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B8229DE-5601-6D45-9DF7-A95E80387F10}"/>
                  </a:ext>
                </a:extLst>
              </p:cNvPr>
              <p:cNvSpPr txBox="1"/>
              <p:nvPr/>
            </p:nvSpPr>
            <p:spPr>
              <a:xfrm>
                <a:off x="880872" y="3308723"/>
                <a:ext cx="810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B8229DE-5601-6D45-9DF7-A95E80387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72" y="3308723"/>
                <a:ext cx="810228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1ABF02D7-48D2-AE02-E35B-05E438A3A117}"/>
              </a:ext>
            </a:extLst>
          </p:cNvPr>
          <p:cNvCxnSpPr/>
          <p:nvPr/>
        </p:nvCxnSpPr>
        <p:spPr>
          <a:xfrm>
            <a:off x="1633226" y="3609666"/>
            <a:ext cx="72920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C6832F3-C25A-17FC-50D5-8C9ACCB03803}"/>
                  </a:ext>
                </a:extLst>
              </p:cNvPr>
              <p:cNvSpPr txBox="1"/>
              <p:nvPr/>
            </p:nvSpPr>
            <p:spPr>
              <a:xfrm>
                <a:off x="1590993" y="3148001"/>
                <a:ext cx="810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C6832F3-C25A-17FC-50D5-8C9ACCB03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993" y="3148001"/>
                <a:ext cx="810228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3D2593D-CE4A-66A1-CA48-CDC25BC028B5}"/>
                  </a:ext>
                </a:extLst>
              </p:cNvPr>
              <p:cNvSpPr txBox="1"/>
              <p:nvPr/>
            </p:nvSpPr>
            <p:spPr>
              <a:xfrm>
                <a:off x="2503539" y="3268230"/>
                <a:ext cx="810228" cy="542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3D2593D-CE4A-66A1-CA48-CDC25BC02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539" y="3268230"/>
                <a:ext cx="810228" cy="542649"/>
              </a:xfrm>
              <a:prstGeom prst="rect">
                <a:avLst/>
              </a:prstGeom>
              <a:blipFill>
                <a:blip r:embed="rId10"/>
                <a:stretch>
                  <a:fillRect b="-2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6FE9986-CD08-7F7A-A6A7-AA8AA317D2B5}"/>
                  </a:ext>
                </a:extLst>
              </p:cNvPr>
              <p:cNvSpPr txBox="1"/>
              <p:nvPr/>
            </p:nvSpPr>
            <p:spPr>
              <a:xfrm>
                <a:off x="1633226" y="2543429"/>
                <a:ext cx="738664" cy="64444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6FE9986-CD08-7F7A-A6A7-AA8AA317D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226" y="2543429"/>
                <a:ext cx="738664" cy="644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7D5D775-F71F-5554-8225-5A05A560B9F1}"/>
                  </a:ext>
                </a:extLst>
              </p:cNvPr>
              <p:cNvSpPr txBox="1"/>
              <p:nvPr/>
            </p:nvSpPr>
            <p:spPr>
              <a:xfrm>
                <a:off x="173872" y="4289456"/>
                <a:ext cx="6902217" cy="1911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𝒮</m:t>
                                  </m:r>
                                </m:e>
                              </m:d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𝒮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den>
                          </m:f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𝒮</m:t>
                          </m:r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CN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400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4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𝜓</m:t>
                                      </m:r>
                                    </m:sub>
                                  </m:sSub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n-US" altLang="zh-CN" sz="24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7D5D775-F71F-5554-8225-5A05A560B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72" y="4289456"/>
                <a:ext cx="6902217" cy="19118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图片 30" descr="文本, 信件&#10;&#10;AI 生成的内容可能不正确。">
            <a:extLst>
              <a:ext uri="{FF2B5EF4-FFF2-40B4-BE49-F238E27FC236}">
                <a16:creationId xmlns:a16="http://schemas.microsoft.com/office/drawing/2014/main" id="{9E411DAD-51F7-8D96-A996-E7E99E38EE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37" y="1499728"/>
            <a:ext cx="5746031" cy="2781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2F5331D-B238-CF37-5BC5-E0B244385E5D}"/>
                  </a:ext>
                </a:extLst>
              </p:cNvPr>
              <p:cNvSpPr txBox="1"/>
              <p:nvPr/>
            </p:nvSpPr>
            <p:spPr>
              <a:xfrm>
                <a:off x="3153575" y="1431262"/>
                <a:ext cx="2059664" cy="460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2F5331D-B238-CF37-5BC5-E0B244385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575" y="1431262"/>
                <a:ext cx="2059664" cy="460639"/>
              </a:xfrm>
              <a:prstGeom prst="rect">
                <a:avLst/>
              </a:prstGeom>
              <a:blipFill>
                <a:blip r:embed="rId1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4EAB32A-527F-7BD3-32AE-DBA40DF17A04}"/>
                  </a:ext>
                </a:extLst>
              </p:cNvPr>
              <p:cNvSpPr txBox="1"/>
              <p:nvPr/>
            </p:nvSpPr>
            <p:spPr>
              <a:xfrm>
                <a:off x="3111342" y="2061012"/>
                <a:ext cx="2059664" cy="460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4EAB32A-527F-7BD3-32AE-DBA40DF17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342" y="2061012"/>
                <a:ext cx="2059664" cy="460639"/>
              </a:xfrm>
              <a:prstGeom prst="rect">
                <a:avLst/>
              </a:prstGeom>
              <a:blipFill>
                <a:blip r:embed="rId1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FA6991E-4FE6-9D35-3948-B7CE62394133}"/>
                  </a:ext>
                </a:extLst>
              </p:cNvPr>
              <p:cNvSpPr txBox="1"/>
              <p:nvPr/>
            </p:nvSpPr>
            <p:spPr>
              <a:xfrm>
                <a:off x="3096374" y="3406808"/>
                <a:ext cx="2059664" cy="460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FA6991E-4FE6-9D35-3948-B7CE62394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374" y="3406808"/>
                <a:ext cx="2059664" cy="460639"/>
              </a:xfrm>
              <a:prstGeom prst="rect">
                <a:avLst/>
              </a:prstGeom>
              <a:blipFill>
                <a:blip r:embed="rId16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047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52023F8-A14A-D3EC-365F-22C8C5F7F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0C8694E-43E2-2C06-C4A7-026FA0271518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1638EF2-91F4-D081-A194-69009E1BBC95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No-go theorem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DB75EA4E-1D8C-4C77-FA93-61EA134C3424}"/>
              </a:ext>
            </a:extLst>
          </p:cNvPr>
          <p:cNvSpPr/>
          <p:nvPr/>
        </p:nvSpPr>
        <p:spPr>
          <a:xfrm>
            <a:off x="1101461" y="1245925"/>
            <a:ext cx="9958149" cy="1624597"/>
          </a:xfrm>
          <a:prstGeom prst="roundRect">
            <a:avLst>
              <a:gd name="adj" fmla="val 90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ED82AF4-86AB-BB77-67AE-45C738EC3AAE}"/>
              </a:ext>
            </a:extLst>
          </p:cNvPr>
          <p:cNvCxnSpPr>
            <a:cxnSpLocks/>
          </p:cNvCxnSpPr>
          <p:nvPr/>
        </p:nvCxnSpPr>
        <p:spPr>
          <a:xfrm>
            <a:off x="1101461" y="1609952"/>
            <a:ext cx="99581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99D0CE86-DF15-CADF-CE75-257BF842147E}"/>
              </a:ext>
            </a:extLst>
          </p:cNvPr>
          <p:cNvSpPr txBox="1"/>
          <p:nvPr/>
        </p:nvSpPr>
        <p:spPr>
          <a:xfrm>
            <a:off x="1305144" y="1219923"/>
            <a:ext cx="306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C22C7BA-F559-04A4-1D24-8F9F04AE0ECE}"/>
                  </a:ext>
                </a:extLst>
              </p:cNvPr>
              <p:cNvSpPr txBox="1"/>
              <p:nvPr/>
            </p:nvSpPr>
            <p:spPr>
              <a:xfrm>
                <a:off x="1363645" y="1681588"/>
                <a:ext cx="9296836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depolarizing noise channel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noise level </a:t>
                </a:r>
                <a:r>
                  <a:rPr lang="el-G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γ,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no nontrivial 2 → 1 LOCC purification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set that contains all maximally entangled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𝑀𝐸𝑆</m:t>
                        </m:r>
                      </m:sub>
                    </m:sSub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C22C7BA-F559-04A4-1D24-8F9F04AE0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45" y="1681588"/>
                <a:ext cx="9296836" cy="1017715"/>
              </a:xfrm>
              <a:prstGeom prst="rect">
                <a:avLst/>
              </a:prstGeom>
              <a:blipFill>
                <a:blip r:embed="rId2"/>
                <a:stretch>
                  <a:fillRect l="-721" t="-3593" b="-10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825CE8BB-A5ED-BC27-F632-C203B44AB6E2}"/>
              </a:ext>
            </a:extLst>
          </p:cNvPr>
          <p:cNvSpPr txBox="1"/>
          <p:nvPr/>
        </p:nvSpPr>
        <p:spPr>
          <a:xfrm>
            <a:off x="1238491" y="3039141"/>
            <a:ext cx="732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idea is to prove the optimal is trivial.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E57854E-B0E1-A352-9C25-3508542780E7}"/>
              </a:ext>
            </a:extLst>
          </p:cNvPr>
          <p:cNvSpPr txBox="1"/>
          <p:nvPr/>
        </p:nvSpPr>
        <p:spPr>
          <a:xfrm>
            <a:off x="3829291" y="3500806"/>
            <a:ext cx="4533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optimal?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F7BA41D-4C5F-872A-7F92-A47EDAFAE021}"/>
                  </a:ext>
                </a:extLst>
              </p:cNvPr>
              <p:cNvSpPr txBox="1"/>
              <p:nvPr/>
            </p:nvSpPr>
            <p:spPr>
              <a:xfrm>
                <a:off x="917392" y="4449184"/>
                <a:ext cx="10211666" cy="2193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Fidelity: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given pure state set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noise channel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 1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distributed purification protocol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ℰ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average success probability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the average purification fidelity is defined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en-US" altLang="zh-CN" sz="2000" dirty="0"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𝒮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ℰ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𝒮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𝒮</m:t>
                          </m:r>
                        </m:sub>
                        <m:sup/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𝜓</m:t>
                                      </m:r>
                                    </m:sub>
                                  </m:sSub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n-US" altLang="zh-CN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unnormalized purified state.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F7BA41D-4C5F-872A-7F92-A47EDAFAE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92" y="4449184"/>
                <a:ext cx="10211666" cy="2193934"/>
              </a:xfrm>
              <a:prstGeom prst="rect">
                <a:avLst/>
              </a:prstGeom>
              <a:blipFill>
                <a:blip r:embed="rId3"/>
                <a:stretch>
                  <a:fillRect l="-597" t="-1667" b="-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086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FA72C89-8990-C26D-2BC4-4D363CC6D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670F618-C4AD-5871-4A08-56B27D6B0568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FF46C14-E9F9-006F-EEE5-252554C42851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No-go theorem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51D7B2EB-4DB5-BC28-A8A3-2CEC0AC43012}"/>
              </a:ext>
            </a:extLst>
          </p:cNvPr>
          <p:cNvSpPr/>
          <p:nvPr/>
        </p:nvSpPr>
        <p:spPr>
          <a:xfrm>
            <a:off x="1971810" y="1448523"/>
            <a:ext cx="8368277" cy="1980477"/>
          </a:xfrm>
          <a:prstGeom prst="roundRect">
            <a:avLst>
              <a:gd name="adj" fmla="val 90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AC4A39E-5614-2BC3-4AB4-BF84803C1034}"/>
              </a:ext>
            </a:extLst>
          </p:cNvPr>
          <p:cNvCxnSpPr/>
          <p:nvPr/>
        </p:nvCxnSpPr>
        <p:spPr>
          <a:xfrm>
            <a:off x="1971810" y="1812550"/>
            <a:ext cx="83682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2736DDF5-B8B8-0FDB-1C1D-BB90719F7106}"/>
              </a:ext>
            </a:extLst>
          </p:cNvPr>
          <p:cNvSpPr txBox="1"/>
          <p:nvPr/>
        </p:nvSpPr>
        <p:spPr>
          <a:xfrm>
            <a:off x="2175493" y="1422521"/>
            <a:ext cx="155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1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1AFF95-6632-1FFC-98BD-9AF582432E72}"/>
                  </a:ext>
                </a:extLst>
              </p:cNvPr>
              <p:cNvSpPr txBox="1"/>
              <p:nvPr/>
            </p:nvSpPr>
            <p:spPr>
              <a:xfrm>
                <a:off x="2394340" y="2014360"/>
                <a:ext cx="7735564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depolarizing noise channel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noise level </a:t>
                </a:r>
                <a:r>
                  <a:rPr lang="el-G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γ,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no nontrivial 2 → 1 LOCC purification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set that contains all pure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1AFF95-6632-1FFC-98BD-9AF582432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340" y="2014360"/>
                <a:ext cx="7735564" cy="1017715"/>
              </a:xfrm>
              <a:prstGeom prst="rect">
                <a:avLst/>
              </a:prstGeom>
              <a:blipFill>
                <a:blip r:embed="rId2"/>
                <a:stretch>
                  <a:fillRect l="-867" t="-2994" b="-10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63A57ACF-227E-7169-64B5-2DB87A3B32A8}"/>
              </a:ext>
            </a:extLst>
          </p:cNvPr>
          <p:cNvSpPr txBox="1"/>
          <p:nvPr/>
        </p:nvSpPr>
        <p:spPr>
          <a:xfrm>
            <a:off x="1248091" y="3752940"/>
            <a:ext cx="9183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 Sketch: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Simplify the constraints via the symmetry of the state set, and we achieve a semidefinite program to calculate the optimal average fidelity achieved by the optimal purification.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found that the optimal purification protocol is trivial. 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419E1-DC40-D125-ED33-F1DD0213F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75F3EE9-87B4-89F2-6368-08AFF079C711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2F16581-4209-8E76-7462-071F1B47E319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&amp; Motivation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1747BC82-7DF0-226F-6EF1-89BB1756A41E}"/>
              </a:ext>
            </a:extLst>
          </p:cNvPr>
          <p:cNvSpPr txBox="1"/>
          <p:nvPr/>
        </p:nvSpPr>
        <p:spPr>
          <a:xfrm>
            <a:off x="705402" y="1256298"/>
            <a:ext cx="10659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computing provide exponential speed up in certain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main obstacles: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Scalability 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Noise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8A7F4C93-F8C4-F736-57D8-019187ABA339}"/>
              </a:ext>
            </a:extLst>
          </p:cNvPr>
          <p:cNvSpPr txBox="1"/>
          <p:nvPr/>
        </p:nvSpPr>
        <p:spPr>
          <a:xfrm>
            <a:off x="1647110" y="3170571"/>
            <a:ext cx="1852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~1000 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9E3E63E-D5D0-DAFA-F626-6DB0E6CA3365}"/>
                  </a:ext>
                </a:extLst>
              </p:cNvPr>
              <p:cNvSpPr txBox="1"/>
              <p:nvPr/>
            </p:nvSpPr>
            <p:spPr>
              <a:xfrm>
                <a:off x="8799814" y="3201253"/>
                <a:ext cx="18521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qubits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9E3E63E-D5D0-DAFA-F626-6DB0E6CA3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814" y="3201253"/>
                <a:ext cx="1852152" cy="400110"/>
              </a:xfrm>
              <a:prstGeom prst="rect">
                <a:avLst/>
              </a:prstGeom>
              <a:blipFill>
                <a:blip r:embed="rId3"/>
                <a:stretch>
                  <a:fillRect t="-7576" r="-3300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1A5510B3-AC4E-C527-F75A-488CEDF8B38F}"/>
              </a:ext>
            </a:extLst>
          </p:cNvPr>
          <p:cNvSpPr txBox="1"/>
          <p:nvPr/>
        </p:nvSpPr>
        <p:spPr>
          <a:xfrm>
            <a:off x="894606" y="2618120"/>
            <a:ext cx="3602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Quantum Device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795B036-72ED-B26E-874F-10043994C2EB}"/>
              </a:ext>
            </a:extLst>
          </p:cNvPr>
          <p:cNvSpPr txBox="1"/>
          <p:nvPr/>
        </p:nvSpPr>
        <p:spPr>
          <a:xfrm>
            <a:off x="8706192" y="2566443"/>
            <a:ext cx="1854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</a:t>
            </a: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93764767-F17C-6339-B024-5393D3A47E65}"/>
              </a:ext>
            </a:extLst>
          </p:cNvPr>
          <p:cNvSpPr/>
          <p:nvPr/>
        </p:nvSpPr>
        <p:spPr>
          <a:xfrm>
            <a:off x="4399808" y="3352341"/>
            <a:ext cx="3392384" cy="506681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D95ABA-3AAF-3371-A80A-6E72E440436D}"/>
              </a:ext>
            </a:extLst>
          </p:cNvPr>
          <p:cNvSpPr/>
          <p:nvPr/>
        </p:nvSpPr>
        <p:spPr>
          <a:xfrm>
            <a:off x="5720555" y="2566443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868068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477AFE-D117-6B30-D085-41F6A73BB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131A376-2DF4-C41E-C681-5EE5EA262D21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BEBD0CF-4D66-B62F-2DBC-D7ADEB52C979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No-go theorem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9E32E0C6-06CE-98B0-D652-70AAF21027BB}"/>
              </a:ext>
            </a:extLst>
          </p:cNvPr>
          <p:cNvSpPr/>
          <p:nvPr/>
        </p:nvSpPr>
        <p:spPr>
          <a:xfrm>
            <a:off x="1101461" y="1245925"/>
            <a:ext cx="9958149" cy="1624597"/>
          </a:xfrm>
          <a:prstGeom prst="roundRect">
            <a:avLst>
              <a:gd name="adj" fmla="val 90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AB83B63-C07B-E179-5ABD-9CC8F139C822}"/>
              </a:ext>
            </a:extLst>
          </p:cNvPr>
          <p:cNvCxnSpPr>
            <a:cxnSpLocks/>
          </p:cNvCxnSpPr>
          <p:nvPr/>
        </p:nvCxnSpPr>
        <p:spPr>
          <a:xfrm>
            <a:off x="1101461" y="1609952"/>
            <a:ext cx="99581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F2FB6FE5-7041-898C-B4A3-835435725809}"/>
              </a:ext>
            </a:extLst>
          </p:cNvPr>
          <p:cNvSpPr txBox="1"/>
          <p:nvPr/>
        </p:nvSpPr>
        <p:spPr>
          <a:xfrm>
            <a:off x="1305144" y="1219923"/>
            <a:ext cx="306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C06B28E-F631-1FB8-741D-7E942A7F9823}"/>
                  </a:ext>
                </a:extLst>
              </p:cNvPr>
              <p:cNvSpPr txBox="1"/>
              <p:nvPr/>
            </p:nvSpPr>
            <p:spPr>
              <a:xfrm>
                <a:off x="1363645" y="1681588"/>
                <a:ext cx="9296836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depolarizing noise channel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noise level </a:t>
                </a:r>
                <a:r>
                  <a:rPr lang="el-G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γ,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no nontrivial 2 → 1 LOCC purification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set that contains all maximally entangled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𝑀𝐸𝑆</m:t>
                        </m:r>
                      </m:sub>
                    </m:sSub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C06B28E-F631-1FB8-741D-7E942A7F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45" y="1681588"/>
                <a:ext cx="9296836" cy="1017715"/>
              </a:xfrm>
              <a:prstGeom prst="rect">
                <a:avLst/>
              </a:prstGeom>
              <a:blipFill>
                <a:blip r:embed="rId2"/>
                <a:stretch>
                  <a:fillRect l="-721" t="-3593" b="-10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5DABB69B-5409-AF43-83F1-A2A68CA32189}"/>
              </a:ext>
            </a:extLst>
          </p:cNvPr>
          <p:cNvSpPr txBox="1"/>
          <p:nvPr/>
        </p:nvSpPr>
        <p:spPr>
          <a:xfrm>
            <a:off x="1235545" y="3198167"/>
            <a:ext cx="9524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Relax the LOCC operation to PPT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Obtain the SDP for optimal distributed purification protocol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 descr="文本, 信件&#10;&#10;AI 生成的内容可能不正确。">
            <a:extLst>
              <a:ext uri="{FF2B5EF4-FFF2-40B4-BE49-F238E27FC236}">
                <a16:creationId xmlns:a16="http://schemas.microsoft.com/office/drawing/2014/main" id="{3FFBDAE8-0E11-40AB-4E3E-99C99C9F2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13" y="4076359"/>
            <a:ext cx="8095904" cy="25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53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4E10F84-391B-729F-C303-0E554C21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116D8C2-89F0-7821-369C-5200838EEB80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4ABCE32-FD84-2F77-7A42-B98D3D92F7ED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No-go theorem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34BE640-7A1F-5B96-6CEC-E2BD850155F6}"/>
              </a:ext>
            </a:extLst>
          </p:cNvPr>
          <p:cNvSpPr/>
          <p:nvPr/>
        </p:nvSpPr>
        <p:spPr>
          <a:xfrm>
            <a:off x="1101461" y="1245925"/>
            <a:ext cx="9958149" cy="1624597"/>
          </a:xfrm>
          <a:prstGeom prst="roundRect">
            <a:avLst>
              <a:gd name="adj" fmla="val 90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F54ADD-3927-E917-9485-347A685F81C9}"/>
              </a:ext>
            </a:extLst>
          </p:cNvPr>
          <p:cNvCxnSpPr>
            <a:cxnSpLocks/>
          </p:cNvCxnSpPr>
          <p:nvPr/>
        </p:nvCxnSpPr>
        <p:spPr>
          <a:xfrm>
            <a:off x="1101461" y="1609952"/>
            <a:ext cx="99581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F38C1969-56FC-5818-88D3-5F0842EE7E95}"/>
              </a:ext>
            </a:extLst>
          </p:cNvPr>
          <p:cNvSpPr txBox="1"/>
          <p:nvPr/>
        </p:nvSpPr>
        <p:spPr>
          <a:xfrm>
            <a:off x="1305144" y="1219923"/>
            <a:ext cx="306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4C185A5-E861-C550-98DB-3557362B3BEF}"/>
                  </a:ext>
                </a:extLst>
              </p:cNvPr>
              <p:cNvSpPr txBox="1"/>
              <p:nvPr/>
            </p:nvSpPr>
            <p:spPr>
              <a:xfrm>
                <a:off x="1363645" y="1681588"/>
                <a:ext cx="9296836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depolarizing noise channel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noise level </a:t>
                </a:r>
                <a:r>
                  <a:rPr lang="el-G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γ,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no nontrivial 2 → 1 LOCC purification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set that contains all maximally entangled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𝑀𝐸𝑆</m:t>
                        </m:r>
                      </m:sub>
                    </m:sSub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4C185A5-E861-C550-98DB-3557362B3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45" y="1681588"/>
                <a:ext cx="9296836" cy="1017715"/>
              </a:xfrm>
              <a:prstGeom prst="rect">
                <a:avLst/>
              </a:prstGeom>
              <a:blipFill>
                <a:blip r:embed="rId2"/>
                <a:stretch>
                  <a:fillRect l="-721" t="-3593" b="-10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8B44440C-141D-6051-4A1B-F891196C1564}"/>
              </a:ext>
            </a:extLst>
          </p:cNvPr>
          <p:cNvSpPr txBox="1"/>
          <p:nvPr/>
        </p:nvSpPr>
        <p:spPr>
          <a:xfrm>
            <a:off x="1235545" y="3198167"/>
            <a:ext cx="952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Calculate the Dual SDP</a:t>
            </a:r>
          </a:p>
        </p:txBody>
      </p:sp>
      <p:pic>
        <p:nvPicPr>
          <p:cNvPr id="10" name="图片 9" descr="文本&#10;&#10;AI 生成的内容可能不正确。">
            <a:extLst>
              <a:ext uri="{FF2B5EF4-FFF2-40B4-BE49-F238E27FC236}">
                <a16:creationId xmlns:a16="http://schemas.microsoft.com/office/drawing/2014/main" id="{00F37F46-5373-17D5-5DBF-96FD41627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61" y="3863419"/>
            <a:ext cx="5133333" cy="914286"/>
          </a:xfrm>
          <a:prstGeom prst="rect">
            <a:avLst/>
          </a:prstGeom>
        </p:spPr>
      </p:pic>
      <p:pic>
        <p:nvPicPr>
          <p:cNvPr id="12" name="图片 11" descr="文本&#10;&#10;AI 生成的内容可能不正确。">
            <a:extLst>
              <a:ext uri="{FF2B5EF4-FFF2-40B4-BE49-F238E27FC236}">
                <a16:creationId xmlns:a16="http://schemas.microsoft.com/office/drawing/2014/main" id="{77F0DE46-01F9-7B8B-99D6-DF651E4C4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96" y="4652729"/>
            <a:ext cx="9549114" cy="148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85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B63A06B-7F8B-F184-AAA1-A9823B8AC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1B68F53-88B5-E73D-1072-DB8ECFCCC6A9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4D7D104-E43B-C817-8863-EE6A5040F02D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No-go theorem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2297AB5-DAD8-69F7-4B0A-2B69D4C2E6F5}"/>
              </a:ext>
            </a:extLst>
          </p:cNvPr>
          <p:cNvSpPr/>
          <p:nvPr/>
        </p:nvSpPr>
        <p:spPr>
          <a:xfrm>
            <a:off x="1101461" y="1245925"/>
            <a:ext cx="9958149" cy="1624597"/>
          </a:xfrm>
          <a:prstGeom prst="roundRect">
            <a:avLst>
              <a:gd name="adj" fmla="val 90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095C599-D46A-3903-BD5D-7EF4966266AD}"/>
              </a:ext>
            </a:extLst>
          </p:cNvPr>
          <p:cNvCxnSpPr>
            <a:cxnSpLocks/>
          </p:cNvCxnSpPr>
          <p:nvPr/>
        </p:nvCxnSpPr>
        <p:spPr>
          <a:xfrm>
            <a:off x="1101461" y="1609952"/>
            <a:ext cx="99581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E1ABD98E-631A-BC6C-F78F-54BCB502B7E7}"/>
              </a:ext>
            </a:extLst>
          </p:cNvPr>
          <p:cNvSpPr txBox="1"/>
          <p:nvPr/>
        </p:nvSpPr>
        <p:spPr>
          <a:xfrm>
            <a:off x="1305144" y="1219923"/>
            <a:ext cx="306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FA6DD92-3345-7BA9-73F7-115814A282CE}"/>
                  </a:ext>
                </a:extLst>
              </p:cNvPr>
              <p:cNvSpPr txBox="1"/>
              <p:nvPr/>
            </p:nvSpPr>
            <p:spPr>
              <a:xfrm>
                <a:off x="1363645" y="1681588"/>
                <a:ext cx="9296836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depolarizing noise channel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noise level </a:t>
                </a:r>
                <a:r>
                  <a:rPr lang="el-G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γ,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no nontrivial 2 → 1 LOCC purification protocol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set that contains all maximally entangled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𝒮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𝑀𝐸𝑆</m:t>
                        </m:r>
                      </m:sub>
                    </m:sSub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FA6DD92-3345-7BA9-73F7-115814A28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45" y="1681588"/>
                <a:ext cx="9296836" cy="1017715"/>
              </a:xfrm>
              <a:prstGeom prst="rect">
                <a:avLst/>
              </a:prstGeom>
              <a:blipFill>
                <a:blip r:embed="rId2"/>
                <a:stretch>
                  <a:fillRect l="-721" t="-3593" b="-10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F11F3D96-21A4-170B-740C-1471530755F1}"/>
              </a:ext>
            </a:extLst>
          </p:cNvPr>
          <p:cNvSpPr txBox="1"/>
          <p:nvPr/>
        </p:nvSpPr>
        <p:spPr>
          <a:xfrm>
            <a:off x="1235545" y="3198167"/>
            <a:ext cx="9524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4: Give the optimal purification protocol and found that the optimal one is trivial, which cannot increase the fidelity</a:t>
            </a:r>
          </a:p>
        </p:txBody>
      </p:sp>
    </p:spTree>
    <p:extLst>
      <p:ext uri="{BB962C8B-B14F-4D97-AF65-F5344CB8AC3E}">
        <p14:creationId xmlns:p14="http://schemas.microsoft.com/office/powerpoint/2010/main" val="3237487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CF6B1C-AF22-4AEB-6236-C542C835F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755207B-BCBD-6F6C-E7D0-CB4420046717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F41C05-542B-0931-5871-4DE7F7E05BA1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theorem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865AD49-B79A-38BE-D4E9-D6097F8866C1}"/>
                  </a:ext>
                </a:extLst>
              </p:cNvPr>
              <p:cNvSpPr txBox="1"/>
              <p:nvPr/>
            </p:nvSpPr>
            <p:spPr>
              <a:xfrm>
                <a:off x="1295761" y="1473441"/>
                <a:ext cx="9681373" cy="3798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no-go theorem does not imply the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no-go theorem</a:t>
                </a: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Alice and Bob share infinite many copies of state, then they could process tomography first to get the density matrix of the noisy state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the noise the depolarizing noise and known, they can derive what state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should be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Now, the problem reduce to</a:t>
                </a:r>
              </a:p>
              <a:p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quantum noise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𝓝</m:t>
                    </m:r>
                  </m:oMath>
                </a14:m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pure state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</m:oMath>
                </a14:m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if there exist an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LOCC-CPTN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𝓔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𝒩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altLang="zh-CN" b="1" i="1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865AD49-B79A-38BE-D4E9-D6097F886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761" y="1473441"/>
                <a:ext cx="9681373" cy="3798219"/>
              </a:xfrm>
              <a:prstGeom prst="rect">
                <a:avLst/>
              </a:prstGeom>
              <a:blipFill>
                <a:blip r:embed="rId2"/>
                <a:stretch>
                  <a:fillRect l="-693" t="-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3E57230-05A4-FEED-CECC-48300005147D}"/>
                  </a:ext>
                </a:extLst>
              </p:cNvPr>
              <p:cNvSpPr txBox="1"/>
              <p:nvPr/>
            </p:nvSpPr>
            <p:spPr>
              <a:xfrm>
                <a:off x="1295761" y="5349311"/>
                <a:ext cx="8350943" cy="120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Let’s consider the following setting: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 of Copy: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Noise: Depolarizing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𝛾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3E57230-05A4-FEED-CECC-483000051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761" y="5349311"/>
                <a:ext cx="8350943" cy="1206549"/>
              </a:xfrm>
              <a:prstGeom prst="rect">
                <a:avLst/>
              </a:prstGeom>
              <a:blipFill>
                <a:blip r:embed="rId3"/>
                <a:stretch>
                  <a:fillRect l="-1169" t="-4061" b="-3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755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377C976-F7B7-7E11-43CF-E783F3987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E133442-22BD-9232-D493-1D4920AAD8EF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6F75CEA-9C36-6D62-1A6E-2B49C4663110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theorem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EBBD87B-9733-7028-C753-23EB67FAB326}"/>
              </a:ext>
            </a:extLst>
          </p:cNvPr>
          <p:cNvSpPr/>
          <p:nvPr/>
        </p:nvSpPr>
        <p:spPr>
          <a:xfrm>
            <a:off x="1971810" y="1448523"/>
            <a:ext cx="8368277" cy="1609261"/>
          </a:xfrm>
          <a:prstGeom prst="roundRect">
            <a:avLst>
              <a:gd name="adj" fmla="val 90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60E5EE6-3EB4-41EA-8C20-E29C6A5E8067}"/>
              </a:ext>
            </a:extLst>
          </p:cNvPr>
          <p:cNvCxnSpPr/>
          <p:nvPr/>
        </p:nvCxnSpPr>
        <p:spPr>
          <a:xfrm>
            <a:off x="1971810" y="1812550"/>
            <a:ext cx="83682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F483F258-A4A5-A5C6-34F9-976922E8FCCC}"/>
              </a:ext>
            </a:extLst>
          </p:cNvPr>
          <p:cNvSpPr txBox="1"/>
          <p:nvPr/>
        </p:nvSpPr>
        <p:spPr>
          <a:xfrm>
            <a:off x="2175493" y="1422521"/>
            <a:ext cx="155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4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DBFFAE9-3DC3-5A2B-3ECD-36EA512F9F1D}"/>
                  </a:ext>
                </a:extLst>
              </p:cNvPr>
              <p:cNvSpPr txBox="1"/>
              <p:nvPr/>
            </p:nvSpPr>
            <p:spPr>
              <a:xfrm>
                <a:off x="2394340" y="2014360"/>
                <a:ext cx="77355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depolarizing noise channel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𝒩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noise level </a:t>
                </a:r>
                <a:r>
                  <a:rPr lang="el-G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 ∈ [0, 0.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l-G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],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always exist a nontrivial LOCC purification protocol for a given state </a:t>
                </a:r>
                <a14:m>
                  <m:oMath xmlns:m="http://schemas.openxmlformats.org/officeDocument/2006/math">
                    <m:r>
                      <a:rPr lang="el-GR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l-G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DBFFAE9-3DC3-5A2B-3ECD-36EA512F9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340" y="2014360"/>
                <a:ext cx="7735564" cy="707886"/>
              </a:xfrm>
              <a:prstGeom prst="rect">
                <a:avLst/>
              </a:prstGeom>
              <a:blipFill>
                <a:blip r:embed="rId2"/>
                <a:stretch>
                  <a:fillRect l="-867" t="-5128" b="-1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13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8A429-1787-4FBC-872B-61F7FC3CE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C2D2E12-3CAA-0710-8E80-230FA0612C9C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000383F-66D9-7807-FF05-B18C0516C464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&amp; Motivation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6D5EF3A2-85AE-7459-246F-C3800F42E8EF}"/>
              </a:ext>
            </a:extLst>
          </p:cNvPr>
          <p:cNvSpPr txBox="1"/>
          <p:nvPr/>
        </p:nvSpPr>
        <p:spPr>
          <a:xfrm>
            <a:off x="705402" y="1256298"/>
            <a:ext cx="10659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computing provide exponential speed up in certain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main obstacles: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Scalability 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Noise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D9383B4-8894-5304-3A62-1E2B670626C0}"/>
              </a:ext>
            </a:extLst>
          </p:cNvPr>
          <p:cNvSpPr txBox="1"/>
          <p:nvPr/>
        </p:nvSpPr>
        <p:spPr>
          <a:xfrm>
            <a:off x="1647110" y="3170571"/>
            <a:ext cx="1852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~1000 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045AF75-42FA-8E05-0F94-CADB64AC14B5}"/>
                  </a:ext>
                </a:extLst>
              </p:cNvPr>
              <p:cNvSpPr txBox="1"/>
              <p:nvPr/>
            </p:nvSpPr>
            <p:spPr>
              <a:xfrm>
                <a:off x="8799814" y="3201253"/>
                <a:ext cx="18521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qubits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9E3E63E-D5D0-DAFA-F626-6DB0E6CA3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814" y="3201253"/>
                <a:ext cx="1852152" cy="400110"/>
              </a:xfrm>
              <a:prstGeom prst="rect">
                <a:avLst/>
              </a:prstGeom>
              <a:blipFill>
                <a:blip r:embed="rId3"/>
                <a:stretch>
                  <a:fillRect t="-7576" r="-3300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11D19EF9-84E7-6FDB-8DAF-D88BDEEB5663}"/>
              </a:ext>
            </a:extLst>
          </p:cNvPr>
          <p:cNvSpPr txBox="1"/>
          <p:nvPr/>
        </p:nvSpPr>
        <p:spPr>
          <a:xfrm>
            <a:off x="894606" y="2618120"/>
            <a:ext cx="3602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Quantum Device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172E5C4-8828-473A-6D7E-47FA078974CF}"/>
              </a:ext>
            </a:extLst>
          </p:cNvPr>
          <p:cNvSpPr txBox="1"/>
          <p:nvPr/>
        </p:nvSpPr>
        <p:spPr>
          <a:xfrm>
            <a:off x="8706192" y="2566443"/>
            <a:ext cx="1854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</a:t>
            </a: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6AE65124-4655-2BB6-042F-6996D9742DEB}"/>
              </a:ext>
            </a:extLst>
          </p:cNvPr>
          <p:cNvSpPr/>
          <p:nvPr/>
        </p:nvSpPr>
        <p:spPr>
          <a:xfrm>
            <a:off x="4126874" y="4640777"/>
            <a:ext cx="3392384" cy="506681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EC4073F-895C-76D8-75ED-752DE8AD6CE3}"/>
              </a:ext>
            </a:extLst>
          </p:cNvPr>
          <p:cNvSpPr txBox="1"/>
          <p:nvPr/>
        </p:nvSpPr>
        <p:spPr>
          <a:xfrm>
            <a:off x="4844991" y="3255782"/>
            <a:ext cx="2179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图标&#10;&#10;AI 生成的内容可能不正确。">
            <a:extLst>
              <a:ext uri="{FF2B5EF4-FFF2-40B4-BE49-F238E27FC236}">
                <a16:creationId xmlns:a16="http://schemas.microsoft.com/office/drawing/2014/main" id="{D8DD1587-003E-17B1-161C-1978569EB9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24" y="3844601"/>
            <a:ext cx="1080224" cy="1061915"/>
          </a:xfrm>
          <a:prstGeom prst="rect">
            <a:avLst/>
          </a:prstGeom>
        </p:spPr>
      </p:pic>
      <p:pic>
        <p:nvPicPr>
          <p:cNvPr id="2" name="图片 1" descr="图标&#10;&#10;AI 生成的内容可能不正确。">
            <a:extLst>
              <a:ext uri="{FF2B5EF4-FFF2-40B4-BE49-F238E27FC236}">
                <a16:creationId xmlns:a16="http://schemas.microsoft.com/office/drawing/2014/main" id="{87045F19-6B9C-9FF6-9E6A-2184A0E165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12" y="3772735"/>
            <a:ext cx="1080224" cy="1061915"/>
          </a:xfrm>
          <a:prstGeom prst="rect">
            <a:avLst/>
          </a:prstGeom>
        </p:spPr>
      </p:pic>
      <p:pic>
        <p:nvPicPr>
          <p:cNvPr id="3" name="图片 2" descr="图标&#10;&#10;AI 生成的内容可能不正确。">
            <a:extLst>
              <a:ext uri="{FF2B5EF4-FFF2-40B4-BE49-F238E27FC236}">
                <a16:creationId xmlns:a16="http://schemas.microsoft.com/office/drawing/2014/main" id="{7415BF45-6209-1422-450B-42E1B67B8C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90" y="3772734"/>
            <a:ext cx="1080224" cy="1061915"/>
          </a:xfrm>
          <a:prstGeom prst="rect">
            <a:avLst/>
          </a:prstGeom>
        </p:spPr>
      </p:pic>
      <p:pic>
        <p:nvPicPr>
          <p:cNvPr id="6" name="图片 5" descr="图标&#10;&#10;AI 生成的内容可能不正确。">
            <a:extLst>
              <a:ext uri="{FF2B5EF4-FFF2-40B4-BE49-F238E27FC236}">
                <a16:creationId xmlns:a16="http://schemas.microsoft.com/office/drawing/2014/main" id="{88C5F347-8D33-B3B6-46D2-5E6A5A3B20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90" y="4879370"/>
            <a:ext cx="1080224" cy="1061915"/>
          </a:xfrm>
          <a:prstGeom prst="rect">
            <a:avLst/>
          </a:prstGeom>
        </p:spPr>
      </p:pic>
      <p:pic>
        <p:nvPicPr>
          <p:cNvPr id="9" name="图片 8" descr="图标&#10;&#10;AI 生成的内容可能不正确。">
            <a:extLst>
              <a:ext uri="{FF2B5EF4-FFF2-40B4-BE49-F238E27FC236}">
                <a16:creationId xmlns:a16="http://schemas.microsoft.com/office/drawing/2014/main" id="{6E0688BB-0C57-1AC2-D53B-3E96258667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12" y="4879348"/>
            <a:ext cx="1080224" cy="1061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D85FC85-6B56-05DF-D018-6A25AD32D6EF}"/>
                  </a:ext>
                </a:extLst>
              </p:cNvPr>
              <p:cNvSpPr txBox="1"/>
              <p:nvPr/>
            </p:nvSpPr>
            <p:spPr>
              <a:xfrm>
                <a:off x="10436016" y="4394610"/>
                <a:ext cx="15912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366F095-44FA-C43D-BA43-589F618BC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16" y="4394610"/>
                <a:ext cx="159129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46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F8170-BF27-606A-E277-0ABB0AA7A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DA3C49B-FBFC-AC6C-9FC4-19FA79EF2196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591159-67E7-76B8-B1A9-2F65C458404B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&amp; Motivation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A2370D94-8907-4089-4FB8-74B569C28F41}"/>
              </a:ext>
            </a:extLst>
          </p:cNvPr>
          <p:cNvSpPr txBox="1"/>
          <p:nvPr/>
        </p:nvSpPr>
        <p:spPr>
          <a:xfrm>
            <a:off x="705402" y="1256298"/>
            <a:ext cx="10659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computing provide exponential speed up in certain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main obstacles: 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Scalability +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302D5974-419B-0FE7-6406-47F0CEBFDAE6}"/>
              </a:ext>
            </a:extLst>
          </p:cNvPr>
          <p:cNvSpPr txBox="1"/>
          <p:nvPr/>
        </p:nvSpPr>
        <p:spPr>
          <a:xfrm>
            <a:off x="1647110" y="3170571"/>
            <a:ext cx="1852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~1000 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04AFA57-B7A8-7ACF-9EF1-D299AC392654}"/>
                  </a:ext>
                </a:extLst>
              </p:cNvPr>
              <p:cNvSpPr txBox="1"/>
              <p:nvPr/>
            </p:nvSpPr>
            <p:spPr>
              <a:xfrm>
                <a:off x="8799814" y="3201253"/>
                <a:ext cx="18521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qubits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9E3E63E-D5D0-DAFA-F626-6DB0E6CA3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814" y="3201253"/>
                <a:ext cx="1852152" cy="400110"/>
              </a:xfrm>
              <a:prstGeom prst="rect">
                <a:avLst/>
              </a:prstGeom>
              <a:blipFill>
                <a:blip r:embed="rId3"/>
                <a:stretch>
                  <a:fillRect t="-7576" r="-3300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CD5975A8-54D7-85FB-C942-3B4D31700941}"/>
              </a:ext>
            </a:extLst>
          </p:cNvPr>
          <p:cNvSpPr txBox="1"/>
          <p:nvPr/>
        </p:nvSpPr>
        <p:spPr>
          <a:xfrm>
            <a:off x="894606" y="2618120"/>
            <a:ext cx="3602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Quantum Device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F7A7727-B5C0-00CC-82BD-8A725A6E11A4}"/>
              </a:ext>
            </a:extLst>
          </p:cNvPr>
          <p:cNvSpPr txBox="1"/>
          <p:nvPr/>
        </p:nvSpPr>
        <p:spPr>
          <a:xfrm>
            <a:off x="8706192" y="2566443"/>
            <a:ext cx="1854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</a:t>
            </a: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EC473652-CF32-90C9-CB10-0271C049A701}"/>
              </a:ext>
            </a:extLst>
          </p:cNvPr>
          <p:cNvSpPr/>
          <p:nvPr/>
        </p:nvSpPr>
        <p:spPr>
          <a:xfrm>
            <a:off x="4126874" y="4640777"/>
            <a:ext cx="3392384" cy="506681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86B5B08-94F7-2B5B-C721-A754E289F040}"/>
              </a:ext>
            </a:extLst>
          </p:cNvPr>
          <p:cNvSpPr txBox="1"/>
          <p:nvPr/>
        </p:nvSpPr>
        <p:spPr>
          <a:xfrm>
            <a:off x="4844991" y="3255782"/>
            <a:ext cx="2179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图标&#10;&#10;AI 生成的内容可能不正确。">
            <a:extLst>
              <a:ext uri="{FF2B5EF4-FFF2-40B4-BE49-F238E27FC236}">
                <a16:creationId xmlns:a16="http://schemas.microsoft.com/office/drawing/2014/main" id="{D82CEC5B-49CB-3FB0-E616-477BAB5C0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24" y="3844601"/>
            <a:ext cx="1080224" cy="1061915"/>
          </a:xfrm>
          <a:prstGeom prst="rect">
            <a:avLst/>
          </a:prstGeom>
        </p:spPr>
      </p:pic>
      <p:pic>
        <p:nvPicPr>
          <p:cNvPr id="2" name="图片 1" descr="图标&#10;&#10;AI 生成的内容可能不正确。">
            <a:extLst>
              <a:ext uri="{FF2B5EF4-FFF2-40B4-BE49-F238E27FC236}">
                <a16:creationId xmlns:a16="http://schemas.microsoft.com/office/drawing/2014/main" id="{DC4BF31A-E470-E11D-873E-C4F041821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12" y="3772735"/>
            <a:ext cx="1080224" cy="1061915"/>
          </a:xfrm>
          <a:prstGeom prst="rect">
            <a:avLst/>
          </a:prstGeom>
        </p:spPr>
      </p:pic>
      <p:pic>
        <p:nvPicPr>
          <p:cNvPr id="3" name="图片 2" descr="图标&#10;&#10;AI 生成的内容可能不正确。">
            <a:extLst>
              <a:ext uri="{FF2B5EF4-FFF2-40B4-BE49-F238E27FC236}">
                <a16:creationId xmlns:a16="http://schemas.microsoft.com/office/drawing/2014/main" id="{198B231D-A9A5-884B-2662-A27B5E59CA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90" y="3772734"/>
            <a:ext cx="1080224" cy="1061915"/>
          </a:xfrm>
          <a:prstGeom prst="rect">
            <a:avLst/>
          </a:prstGeom>
        </p:spPr>
      </p:pic>
      <p:pic>
        <p:nvPicPr>
          <p:cNvPr id="6" name="图片 5" descr="图标&#10;&#10;AI 生成的内容可能不正确。">
            <a:extLst>
              <a:ext uri="{FF2B5EF4-FFF2-40B4-BE49-F238E27FC236}">
                <a16:creationId xmlns:a16="http://schemas.microsoft.com/office/drawing/2014/main" id="{5AA3D798-8D49-8FD7-E8DD-CE2B00BF5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90" y="4879370"/>
            <a:ext cx="1080224" cy="1061915"/>
          </a:xfrm>
          <a:prstGeom prst="rect">
            <a:avLst/>
          </a:prstGeom>
        </p:spPr>
      </p:pic>
      <p:pic>
        <p:nvPicPr>
          <p:cNvPr id="9" name="图片 8" descr="图标&#10;&#10;AI 生成的内容可能不正确。">
            <a:extLst>
              <a:ext uri="{FF2B5EF4-FFF2-40B4-BE49-F238E27FC236}">
                <a16:creationId xmlns:a16="http://schemas.microsoft.com/office/drawing/2014/main" id="{DCA694A7-2DBE-2618-E061-06D79F1FDF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12" y="4879348"/>
            <a:ext cx="1080224" cy="1061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2CC87DD-1CB6-EBE7-69B8-73DD0B548A61}"/>
                  </a:ext>
                </a:extLst>
              </p:cNvPr>
              <p:cNvSpPr txBox="1"/>
              <p:nvPr/>
            </p:nvSpPr>
            <p:spPr>
              <a:xfrm>
                <a:off x="10436016" y="4394610"/>
                <a:ext cx="15912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366F095-44FA-C43D-BA43-589F618BC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16" y="4394610"/>
                <a:ext cx="159129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71660C61-A0EA-20FA-506E-41FA9B005C9D}"/>
              </a:ext>
            </a:extLst>
          </p:cNvPr>
          <p:cNvSpPr txBox="1"/>
          <p:nvPr/>
        </p:nvSpPr>
        <p:spPr>
          <a:xfrm>
            <a:off x="3681348" y="5210755"/>
            <a:ext cx="4512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 NOISE?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9833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ECFFD-98A0-A68D-EC5B-4F61890DE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47C5CBF-C413-A7D0-2EE4-50E374A7D874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ECFDC1-50F5-1E71-F6E0-02FCE5238E75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36AD236C-30A1-4451-F958-6517D1168B40}"/>
              </a:ext>
            </a:extLst>
          </p:cNvPr>
          <p:cNvSpPr txBox="1"/>
          <p:nvPr/>
        </p:nvSpPr>
        <p:spPr>
          <a:xfrm>
            <a:off x="735877" y="1127840"/>
            <a:ext cx="1103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state purification is a promising method to reduce quantum noise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7CF03B4-6ECE-45B5-901D-34265EF65722}"/>
                  </a:ext>
                </a:extLst>
              </p:cNvPr>
              <p:cNvSpPr txBox="1"/>
              <p:nvPr/>
            </p:nvSpPr>
            <p:spPr>
              <a:xfrm>
                <a:off x="1138823" y="1798240"/>
                <a:ext cx="9462304" cy="4913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we have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n-copy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noise state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pure state and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noise channel. Let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ℰ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an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 1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completely positive and trace-non-increasing (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CPTN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map. Then the output state is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ℰ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⊗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𝑇𝑟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ℰ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⊗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output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closer to the target state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we say the CPTN map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ℰ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</a:t>
                </a:r>
                <a:r>
                  <a:rPr lang="en-US" altLang="zh-CN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purification protocol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state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state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sampled from a set of pure states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if the map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ℰ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increase the fidelity for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state 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set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d>
                      <m:r>
                        <m:rPr>
                          <m:nor/>
                        </m:rP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𝒮</m:t>
                      </m:r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we say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ℰ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</a:t>
                </a:r>
                <a:r>
                  <a:rPr lang="en-US" altLang="zh-CN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purification protocol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set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operation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ℰ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purification protocol for the set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contains all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pure states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ℰ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called </a:t>
                </a:r>
                <a:r>
                  <a:rPr lang="en-US" altLang="zh-CN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universal purification protocol.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7CF03B4-6ECE-45B5-901D-34265EF65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823" y="1798240"/>
                <a:ext cx="9462304" cy="4913012"/>
              </a:xfrm>
              <a:prstGeom prst="rect">
                <a:avLst/>
              </a:prstGeom>
              <a:blipFill>
                <a:blip r:embed="rId3"/>
                <a:stretch>
                  <a:fillRect l="-709" t="-744" r="-64" b="-1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84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3ED12-67D9-B666-0E9E-B8B458692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CAA916-EF7E-4087-D14F-B9345047CC7C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425B661-59A6-21F3-2FA2-4459802B7700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92D0B317-1867-8E17-C2F3-781ECAD3C113}"/>
              </a:ext>
            </a:extLst>
          </p:cNvPr>
          <p:cNvSpPr txBox="1"/>
          <p:nvPr/>
        </p:nvSpPr>
        <p:spPr>
          <a:xfrm>
            <a:off x="735877" y="1127840"/>
            <a:ext cx="1103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purification protocol is not unique. Which one has the best performance?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D68F253-5366-FD02-EC83-F699E300F042}"/>
                  </a:ext>
                </a:extLst>
              </p:cNvPr>
              <p:cNvSpPr txBox="1"/>
              <p:nvPr/>
            </p:nvSpPr>
            <p:spPr>
              <a:xfrm>
                <a:off x="735877" y="1798240"/>
                <a:ext cx="10106844" cy="307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Fidelity: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given pure state set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noise channel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 1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distributed purification protocol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ℰ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average success probability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the average purification fidelity is defined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en-US" altLang="zh-CN" sz="2000" dirty="0"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𝒮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ℰ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𝒮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𝒮</m:t>
                          </m:r>
                        </m:sub>
                        <m:sup/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CN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sz="20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0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𝜓</m:t>
                                      </m:r>
                                    </m:sub>
                                  </m:sSub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n-US" altLang="zh-CN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unnormalized purified state. </a:t>
                </a: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optimal purification protocol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ℰ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defined by the one achieves the optimal average fidelity.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D68F253-5366-FD02-EC83-F699E300F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77" y="1798240"/>
                <a:ext cx="10106844" cy="3077894"/>
              </a:xfrm>
              <a:prstGeom prst="rect">
                <a:avLst/>
              </a:prstGeom>
              <a:blipFill>
                <a:blip r:embed="rId3"/>
                <a:stretch>
                  <a:fillRect l="-663" t="-1188" r="-12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27F7095-41CA-D4C0-8DDA-723CF04C75FB}"/>
                  </a:ext>
                </a:extLst>
              </p:cNvPr>
              <p:cNvSpPr txBox="1"/>
              <p:nvPr/>
            </p:nvSpPr>
            <p:spPr>
              <a:xfrm>
                <a:off x="1042578" y="5023314"/>
                <a:ext cx="10106844" cy="876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altLang="zh-CN" sz="2000" dirty="0"/>
                                <m:t> 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𝒮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𝒩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𝐶𝑃𝑇𝑁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,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</m:sub>
                            <m:sup/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𝒩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𝜓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⊗</m:t>
                                          </m:r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</m:nary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} </m:t>
                          </m:r>
                        </m:e>
                      </m:func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27F7095-41CA-D4C0-8DDA-723CF04C7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78" y="5023314"/>
                <a:ext cx="10106844" cy="8767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74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D0E167E-ED47-DE15-000A-DDA800BA124A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A17F8B2-E1E4-6141-DA14-7D5EC105A3B2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EB65FE54-BB44-09F0-88A2-1802EF851675}"/>
              </a:ext>
            </a:extLst>
          </p:cNvPr>
          <p:cNvSpPr/>
          <p:nvPr/>
        </p:nvSpPr>
        <p:spPr>
          <a:xfrm>
            <a:off x="7369092" y="1796683"/>
            <a:ext cx="3330575" cy="2137018"/>
          </a:xfrm>
          <a:prstGeom prst="roundRect">
            <a:avLst>
              <a:gd name="adj" fmla="val 11629"/>
            </a:avLst>
          </a:prstGeom>
          <a:solidFill>
            <a:schemeClr val="tx2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BA5FC29-78AA-E2C6-7AEB-3C3F626A8445}"/>
              </a:ext>
            </a:extLst>
          </p:cNvPr>
          <p:cNvCxnSpPr>
            <a:cxnSpLocks/>
          </p:cNvCxnSpPr>
          <p:nvPr/>
        </p:nvCxnSpPr>
        <p:spPr>
          <a:xfrm>
            <a:off x="7014359" y="3198722"/>
            <a:ext cx="398971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AF928064-023B-3A25-2540-D9F36DFD8AE2}"/>
              </a:ext>
            </a:extLst>
          </p:cNvPr>
          <p:cNvCxnSpPr>
            <a:cxnSpLocks/>
          </p:cNvCxnSpPr>
          <p:nvPr/>
        </p:nvCxnSpPr>
        <p:spPr>
          <a:xfrm>
            <a:off x="7005341" y="3738646"/>
            <a:ext cx="258666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757A5C2-89E3-29F1-3847-074182D9342E}"/>
                  </a:ext>
                </a:extLst>
              </p:cNvPr>
              <p:cNvSpPr txBox="1"/>
              <p:nvPr/>
            </p:nvSpPr>
            <p:spPr>
              <a:xfrm>
                <a:off x="6906041" y="2718315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757A5C2-89E3-29F1-3847-074182D93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041" y="2718315"/>
                <a:ext cx="515496" cy="461665"/>
              </a:xfrm>
              <a:prstGeom prst="rect">
                <a:avLst/>
              </a:prstGeom>
              <a:blipFill>
                <a:blip r:embed="rId3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41BA7C6F-346A-BA10-260C-EFF23A5935EF}"/>
                  </a:ext>
                </a:extLst>
              </p:cNvPr>
              <p:cNvSpPr txBox="1"/>
              <p:nvPr/>
            </p:nvSpPr>
            <p:spPr>
              <a:xfrm>
                <a:off x="6827800" y="3277702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41BA7C6F-346A-BA10-260C-EFF23A593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800" y="3277702"/>
                <a:ext cx="515496" cy="461665"/>
              </a:xfrm>
              <a:prstGeom prst="rect">
                <a:avLst/>
              </a:prstGeom>
              <a:blipFill>
                <a:blip r:embed="rId4"/>
                <a:stretch>
                  <a:fillRect l="-2353"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503D13E8-0F17-8779-7025-979C0400E70A}"/>
                  </a:ext>
                </a:extLst>
              </p:cNvPr>
              <p:cNvSpPr txBox="1"/>
              <p:nvPr/>
            </p:nvSpPr>
            <p:spPr>
              <a:xfrm>
                <a:off x="8233375" y="1762048"/>
                <a:ext cx="1656483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𝑠𝑤𝑎𝑝</m:t>
                          </m:r>
                        </m:sub>
                      </m:sSub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503D13E8-0F17-8779-7025-979C0400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375" y="1762048"/>
                <a:ext cx="1656483" cy="490199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B8893D6-A385-8B65-C673-881D1D3E5683}"/>
                  </a:ext>
                </a:extLst>
              </p:cNvPr>
              <p:cNvSpPr txBox="1"/>
              <p:nvPr/>
            </p:nvSpPr>
            <p:spPr>
              <a:xfrm>
                <a:off x="10601660" y="2751686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B8893D6-A385-8B65-C673-881D1D3E5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660" y="2751686"/>
                <a:ext cx="51549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987795ED-D088-73E2-A028-63CB611C4281}"/>
                  </a:ext>
                </a:extLst>
              </p:cNvPr>
              <p:cNvSpPr txBox="1"/>
              <p:nvPr/>
            </p:nvSpPr>
            <p:spPr>
              <a:xfrm>
                <a:off x="5906519" y="2816037"/>
                <a:ext cx="855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987795ED-D088-73E2-A028-63CB611C4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519" y="2816037"/>
                <a:ext cx="855560" cy="461665"/>
              </a:xfrm>
              <a:prstGeom prst="rect">
                <a:avLst/>
              </a:prstGeom>
              <a:blipFill>
                <a:blip r:embed="rId7"/>
                <a:stretch>
                  <a:fillRect l="-2143" r="-18571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AD840922-0526-3355-561E-9F32A1B72AC2}"/>
                  </a:ext>
                </a:extLst>
              </p:cNvPr>
              <p:cNvSpPr txBox="1"/>
              <p:nvPr/>
            </p:nvSpPr>
            <p:spPr>
              <a:xfrm>
                <a:off x="5901865" y="3407250"/>
                <a:ext cx="855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AD840922-0526-3355-561E-9F32A1B72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865" y="3407250"/>
                <a:ext cx="855560" cy="461665"/>
              </a:xfrm>
              <a:prstGeom prst="rect">
                <a:avLst/>
              </a:prstGeom>
              <a:blipFill>
                <a:blip r:embed="rId8"/>
                <a:stretch>
                  <a:fillRect l="-1418" r="-18440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4B7A6611-CD00-2F65-FF25-9B910281DE28}"/>
              </a:ext>
            </a:extLst>
          </p:cNvPr>
          <p:cNvCxnSpPr>
            <a:cxnSpLocks/>
          </p:cNvCxnSpPr>
          <p:nvPr/>
        </p:nvCxnSpPr>
        <p:spPr>
          <a:xfrm>
            <a:off x="7808538" y="2542169"/>
            <a:ext cx="36830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A764265A-340A-6DC0-C8F8-A1430DFCCB30}"/>
                  </a:ext>
                </a:extLst>
              </p:cNvPr>
              <p:cNvSpPr txBox="1"/>
              <p:nvPr/>
            </p:nvSpPr>
            <p:spPr>
              <a:xfrm>
                <a:off x="7287190" y="2290021"/>
                <a:ext cx="6319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A764265A-340A-6DC0-C8F8-A1430DFCC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190" y="2290021"/>
                <a:ext cx="631904" cy="461665"/>
              </a:xfrm>
              <a:prstGeom prst="rect">
                <a:avLst/>
              </a:prstGeom>
              <a:blipFill>
                <a:blip r:embed="rId9"/>
                <a:stretch>
                  <a:fillRect l="-1923" r="-2885"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B7FD748D-027E-8D73-4B60-14D879FC3FA9}"/>
              </a:ext>
            </a:extLst>
          </p:cNvPr>
          <p:cNvCxnSpPr>
            <a:cxnSpLocks/>
          </p:cNvCxnSpPr>
          <p:nvPr/>
        </p:nvCxnSpPr>
        <p:spPr>
          <a:xfrm>
            <a:off x="8298674" y="2546932"/>
            <a:ext cx="66371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E373763A-BBD1-88F3-B0D0-6C0E8246ADA1}"/>
                  </a:ext>
                </a:extLst>
              </p:cNvPr>
              <p:cNvSpPr/>
              <p:nvPr/>
            </p:nvSpPr>
            <p:spPr>
              <a:xfrm>
                <a:off x="8804650" y="2329500"/>
                <a:ext cx="461662" cy="46166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E373763A-BBD1-88F3-B0D0-6C0E8246A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650" y="2329500"/>
                <a:ext cx="461662" cy="4616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547472B-B883-2264-92F6-049507AA5D95}"/>
              </a:ext>
            </a:extLst>
          </p:cNvPr>
          <p:cNvCxnSpPr>
            <a:cxnSpLocks/>
          </p:cNvCxnSpPr>
          <p:nvPr/>
        </p:nvCxnSpPr>
        <p:spPr>
          <a:xfrm>
            <a:off x="8618062" y="2542169"/>
            <a:ext cx="0" cy="119719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9097056E-8205-DEF9-1143-E82FA570AC07}"/>
              </a:ext>
            </a:extLst>
          </p:cNvPr>
          <p:cNvCxnSpPr>
            <a:cxnSpLocks/>
            <a:stCxn id="46" idx="3"/>
            <a:endCxn id="49" idx="1"/>
          </p:cNvCxnSpPr>
          <p:nvPr/>
        </p:nvCxnSpPr>
        <p:spPr>
          <a:xfrm>
            <a:off x="9266312" y="2560331"/>
            <a:ext cx="31583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id="{939145BD-9558-1DFB-DE63-28DE29D17C7C}"/>
              </a:ext>
            </a:extLst>
          </p:cNvPr>
          <p:cNvSpPr/>
          <p:nvPr/>
        </p:nvSpPr>
        <p:spPr>
          <a:xfrm>
            <a:off x="9582147" y="2329500"/>
            <a:ext cx="461662" cy="461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弧形 49">
            <a:extLst>
              <a:ext uri="{FF2B5EF4-FFF2-40B4-BE49-F238E27FC236}">
                <a16:creationId xmlns:a16="http://schemas.microsoft.com/office/drawing/2014/main" id="{E229C0E3-32A9-6502-F595-7B8E44551D08}"/>
              </a:ext>
            </a:extLst>
          </p:cNvPr>
          <p:cNvSpPr/>
          <p:nvPr/>
        </p:nvSpPr>
        <p:spPr>
          <a:xfrm rot="18892251">
            <a:off x="9220443" y="2616006"/>
            <a:ext cx="903542" cy="624879"/>
          </a:xfrm>
          <a:prstGeom prst="arc">
            <a:avLst>
              <a:gd name="adj1" fmla="val 18598557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046EA610-D17D-B46F-6F72-3F23050A82E0}"/>
              </a:ext>
            </a:extLst>
          </p:cNvPr>
          <p:cNvCxnSpPr>
            <a:cxnSpLocks/>
          </p:cNvCxnSpPr>
          <p:nvPr/>
        </p:nvCxnSpPr>
        <p:spPr>
          <a:xfrm flipV="1">
            <a:off x="9768564" y="2448999"/>
            <a:ext cx="126981" cy="198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77E6C06B-9400-BF07-A13E-62BCE0A8C223}"/>
              </a:ext>
            </a:extLst>
          </p:cNvPr>
          <p:cNvCxnSpPr/>
          <p:nvPr/>
        </p:nvCxnSpPr>
        <p:spPr>
          <a:xfrm>
            <a:off x="8532338" y="3116418"/>
            <a:ext cx="180975" cy="1660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A7EEDD1A-1197-703E-E681-86BE5A390D3F}"/>
              </a:ext>
            </a:extLst>
          </p:cNvPr>
          <p:cNvCxnSpPr/>
          <p:nvPr/>
        </p:nvCxnSpPr>
        <p:spPr>
          <a:xfrm>
            <a:off x="8527574" y="3655624"/>
            <a:ext cx="180975" cy="1660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AFD202E8-69CD-8B0C-C89F-69091585456C}"/>
              </a:ext>
            </a:extLst>
          </p:cNvPr>
          <p:cNvCxnSpPr>
            <a:cxnSpLocks/>
          </p:cNvCxnSpPr>
          <p:nvPr/>
        </p:nvCxnSpPr>
        <p:spPr>
          <a:xfrm rot="16200000">
            <a:off x="8534694" y="3655623"/>
            <a:ext cx="180975" cy="1660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75D73FC4-6620-1043-3D1D-82FBFECB9943}"/>
              </a:ext>
            </a:extLst>
          </p:cNvPr>
          <p:cNvCxnSpPr>
            <a:cxnSpLocks/>
          </p:cNvCxnSpPr>
          <p:nvPr/>
        </p:nvCxnSpPr>
        <p:spPr>
          <a:xfrm rot="16200000">
            <a:off x="8529931" y="3116541"/>
            <a:ext cx="180975" cy="1660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绿色垃圾桶矢量图标图片_图标元素_设计元素-图行天下素材网">
            <a:extLst>
              <a:ext uri="{FF2B5EF4-FFF2-40B4-BE49-F238E27FC236}">
                <a16:creationId xmlns:a16="http://schemas.microsoft.com/office/drawing/2014/main" id="{7EC22551-2A07-248C-3081-872849A6F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795" y="3542546"/>
            <a:ext cx="342127" cy="3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44B122BB-B12B-1A12-C2E1-57C754FF2DB9}"/>
                  </a:ext>
                </a:extLst>
              </p:cNvPr>
              <p:cNvSpPr txBox="1"/>
              <p:nvPr/>
            </p:nvSpPr>
            <p:spPr>
              <a:xfrm>
                <a:off x="11032976" y="2928445"/>
                <a:ext cx="597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44B122BB-B12B-1A12-C2E1-57C754FF2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976" y="2928445"/>
                <a:ext cx="597014" cy="461665"/>
              </a:xfrm>
              <a:prstGeom prst="rect">
                <a:avLst/>
              </a:prstGeom>
              <a:blipFill>
                <a:blip r:embed="rId12"/>
                <a:stretch>
                  <a:fillRect r="-51020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068AF84B-992E-6AC3-5691-EF7206C7F86D}"/>
                  </a:ext>
                </a:extLst>
              </p:cNvPr>
              <p:cNvSpPr txBox="1"/>
              <p:nvPr/>
            </p:nvSpPr>
            <p:spPr>
              <a:xfrm>
                <a:off x="10169551" y="2276173"/>
                <a:ext cx="6714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068AF84B-992E-6AC3-5691-EF7206C7F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551" y="2276173"/>
                <a:ext cx="67145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E02BE6D9-F72C-FFF2-BDF2-9B82D9650375}"/>
              </a:ext>
            </a:extLst>
          </p:cNvPr>
          <p:cNvCxnSpPr>
            <a:cxnSpLocks/>
          </p:cNvCxnSpPr>
          <p:nvPr/>
        </p:nvCxnSpPr>
        <p:spPr>
          <a:xfrm>
            <a:off x="10041722" y="2548755"/>
            <a:ext cx="317378" cy="0"/>
          </a:xfrm>
          <a:prstGeom prst="line">
            <a:avLst/>
          </a:prstGeom>
          <a:ln w="412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C9F454A8-C844-2D96-A2F9-4CD259D8A357}"/>
                  </a:ext>
                </a:extLst>
              </p:cNvPr>
              <p:cNvSpPr/>
              <p:nvPr/>
            </p:nvSpPr>
            <p:spPr>
              <a:xfrm>
                <a:off x="7992503" y="2311340"/>
                <a:ext cx="461662" cy="46166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C9F454A8-C844-2D96-A2F9-4CD259D8A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503" y="2311340"/>
                <a:ext cx="461662" cy="4616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文本框 60">
            <a:extLst>
              <a:ext uri="{FF2B5EF4-FFF2-40B4-BE49-F238E27FC236}">
                <a16:creationId xmlns:a16="http://schemas.microsoft.com/office/drawing/2014/main" id="{061A1D78-B4A8-3BDC-3145-4D2BF5349D2D}"/>
              </a:ext>
            </a:extLst>
          </p:cNvPr>
          <p:cNvSpPr txBox="1"/>
          <p:nvPr/>
        </p:nvSpPr>
        <p:spPr>
          <a:xfrm>
            <a:off x="735877" y="1127840"/>
            <a:ext cx="10894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universal purification protocol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7723D394-EAE0-BB29-CA7C-AA3A19E55D81}"/>
                  </a:ext>
                </a:extLst>
              </p:cNvPr>
              <p:cNvSpPr txBox="1"/>
              <p:nvPr/>
            </p:nvSpPr>
            <p:spPr>
              <a:xfrm>
                <a:off x="580303" y="2976101"/>
                <a:ext cx="5214937" cy="3467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 the circuit to noisy states.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Make measurement on the ancilla qubit.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measurement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purification process is successful, and output the purified state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Otherwise if the measurement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purification is failed, discard the state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successfully purified state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7723D394-EAE0-BB29-CA7C-AA3A19E5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03" y="2976101"/>
                <a:ext cx="5214937" cy="3467937"/>
              </a:xfrm>
              <a:prstGeom prst="rect">
                <a:avLst/>
              </a:prstGeom>
              <a:blipFill>
                <a:blip r:embed="rId15"/>
                <a:stretch>
                  <a:fillRect l="-701" t="-879" r="-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85FEA71C-BB37-FADA-4288-18E035F5DCEE}"/>
                  </a:ext>
                </a:extLst>
              </p:cNvPr>
              <p:cNvSpPr txBox="1"/>
              <p:nvPr/>
            </p:nvSpPr>
            <p:spPr>
              <a:xfrm>
                <a:off x="618362" y="2324761"/>
                <a:ext cx="5378678" cy="369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≥⋯≥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85FEA71C-BB37-FADA-4288-18E035F5D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62" y="2324761"/>
                <a:ext cx="5378678" cy="369653"/>
              </a:xfrm>
              <a:prstGeom prst="rect">
                <a:avLst/>
              </a:prstGeom>
              <a:blipFill>
                <a:blip r:embed="rId16"/>
                <a:stretch>
                  <a:fillRect t="-119672" b="-183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箭头: 右 65">
            <a:extLst>
              <a:ext uri="{FF2B5EF4-FFF2-40B4-BE49-F238E27FC236}">
                <a16:creationId xmlns:a16="http://schemas.microsoft.com/office/drawing/2014/main" id="{D1C38E0E-212E-5496-09D6-0C410F421EC6}"/>
              </a:ext>
            </a:extLst>
          </p:cNvPr>
          <p:cNvSpPr/>
          <p:nvPr/>
        </p:nvSpPr>
        <p:spPr>
          <a:xfrm>
            <a:off x="5615050" y="5767336"/>
            <a:ext cx="763979" cy="43323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62486B84-8F68-5FC0-1F2E-A9E00CF518E7}"/>
                  </a:ext>
                </a:extLst>
              </p:cNvPr>
              <p:cNvSpPr txBox="1"/>
              <p:nvPr/>
            </p:nvSpPr>
            <p:spPr>
              <a:xfrm>
                <a:off x="6802925" y="5730160"/>
                <a:ext cx="3785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62486B84-8F68-5FC0-1F2E-A9E00CF51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925" y="5730160"/>
                <a:ext cx="3785840" cy="369332"/>
              </a:xfrm>
              <a:prstGeom prst="rect">
                <a:avLst/>
              </a:prstGeom>
              <a:blipFill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 descr="图标&#10;&#10;AI 生成的内容可能不正确。">
            <a:extLst>
              <a:ext uri="{FF2B5EF4-FFF2-40B4-BE49-F238E27FC236}">
                <a16:creationId xmlns:a16="http://schemas.microsoft.com/office/drawing/2014/main" id="{63E3F120-7097-955F-1F5E-5F6623DF24E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82" y="4194828"/>
            <a:ext cx="1080224" cy="106191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970D77A-DBEF-D6BD-2785-6FD4D05B7A3D}"/>
              </a:ext>
            </a:extLst>
          </p:cNvPr>
          <p:cNvSpPr txBox="1"/>
          <p:nvPr/>
        </p:nvSpPr>
        <p:spPr>
          <a:xfrm>
            <a:off x="8554310" y="4443578"/>
            <a:ext cx="168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Chip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6433E06-D80F-95B9-733F-826602EFEFB0}"/>
              </a:ext>
            </a:extLst>
          </p:cNvPr>
          <p:cNvSpPr/>
          <p:nvPr/>
        </p:nvSpPr>
        <p:spPr>
          <a:xfrm>
            <a:off x="8542417" y="2466086"/>
            <a:ext cx="152166" cy="15216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389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4F242-827F-B60A-D0F6-BC45DC38E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63C0822-E9C7-B6E3-AEF6-F422F1D1B429}"/>
              </a:ext>
            </a:extLst>
          </p:cNvPr>
          <p:cNvSpPr/>
          <p:nvPr/>
        </p:nvSpPr>
        <p:spPr>
          <a:xfrm>
            <a:off x="0" y="-1"/>
            <a:ext cx="12192000" cy="980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A248A10-8148-8E06-062E-1F7DE8395BFB}"/>
              </a:ext>
            </a:extLst>
          </p:cNvPr>
          <p:cNvSpPr txBox="1"/>
          <p:nvPr/>
        </p:nvSpPr>
        <p:spPr>
          <a:xfrm>
            <a:off x="481495" y="74830"/>
            <a:ext cx="715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Preliminaries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53D4D044-4DA9-6162-82B1-63A37078C155}"/>
              </a:ext>
            </a:extLst>
          </p:cNvPr>
          <p:cNvSpPr/>
          <p:nvPr/>
        </p:nvSpPr>
        <p:spPr>
          <a:xfrm>
            <a:off x="7369092" y="1796683"/>
            <a:ext cx="3330575" cy="2137018"/>
          </a:xfrm>
          <a:prstGeom prst="roundRect">
            <a:avLst>
              <a:gd name="adj" fmla="val 11629"/>
            </a:avLst>
          </a:prstGeom>
          <a:solidFill>
            <a:schemeClr val="tx2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41D1BDF-F74D-2B2F-6D85-B781406A4FD6}"/>
              </a:ext>
            </a:extLst>
          </p:cNvPr>
          <p:cNvCxnSpPr>
            <a:cxnSpLocks/>
          </p:cNvCxnSpPr>
          <p:nvPr/>
        </p:nvCxnSpPr>
        <p:spPr>
          <a:xfrm>
            <a:off x="7014359" y="3198722"/>
            <a:ext cx="398971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D584460-FC88-A598-481B-BAB799901F77}"/>
              </a:ext>
            </a:extLst>
          </p:cNvPr>
          <p:cNvCxnSpPr>
            <a:cxnSpLocks/>
          </p:cNvCxnSpPr>
          <p:nvPr/>
        </p:nvCxnSpPr>
        <p:spPr>
          <a:xfrm>
            <a:off x="7005341" y="3738646"/>
            <a:ext cx="258666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DE2D98D-9AE9-907C-162F-24424D4F9A06}"/>
                  </a:ext>
                </a:extLst>
              </p:cNvPr>
              <p:cNvSpPr txBox="1"/>
              <p:nvPr/>
            </p:nvSpPr>
            <p:spPr>
              <a:xfrm>
                <a:off x="6906041" y="2718315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DE2D98D-9AE9-907C-162F-24424D4F9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041" y="2718315"/>
                <a:ext cx="515496" cy="461665"/>
              </a:xfrm>
              <a:prstGeom prst="rect">
                <a:avLst/>
              </a:prstGeom>
              <a:blipFill>
                <a:blip r:embed="rId3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FC43566E-7101-E9E7-D9C0-4D3F81216E7C}"/>
                  </a:ext>
                </a:extLst>
              </p:cNvPr>
              <p:cNvSpPr txBox="1"/>
              <p:nvPr/>
            </p:nvSpPr>
            <p:spPr>
              <a:xfrm>
                <a:off x="6827800" y="3277702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FC43566E-7101-E9E7-D9C0-4D3F8121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800" y="3277702"/>
                <a:ext cx="515496" cy="461665"/>
              </a:xfrm>
              <a:prstGeom prst="rect">
                <a:avLst/>
              </a:prstGeom>
              <a:blipFill>
                <a:blip r:embed="rId4"/>
                <a:stretch>
                  <a:fillRect l="-2353"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53B87F8-EBE9-E2FC-FD9D-5A21622B2C8C}"/>
                  </a:ext>
                </a:extLst>
              </p:cNvPr>
              <p:cNvSpPr txBox="1"/>
              <p:nvPr/>
            </p:nvSpPr>
            <p:spPr>
              <a:xfrm>
                <a:off x="8233375" y="1762048"/>
                <a:ext cx="1656483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𝑠𝑤𝑎𝑝</m:t>
                          </m:r>
                        </m:sub>
                      </m:sSub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53B87F8-EBE9-E2FC-FD9D-5A21622B2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375" y="1762048"/>
                <a:ext cx="1656483" cy="490199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EFF76B8-40A4-69E1-13F8-5640453923CC}"/>
                  </a:ext>
                </a:extLst>
              </p:cNvPr>
              <p:cNvSpPr txBox="1"/>
              <p:nvPr/>
            </p:nvSpPr>
            <p:spPr>
              <a:xfrm>
                <a:off x="10601660" y="2751686"/>
                <a:ext cx="515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EFF76B8-40A4-69E1-13F8-564045392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660" y="2751686"/>
                <a:ext cx="51549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1A81D736-68C8-9675-225F-DBEBA3CE3C2E}"/>
                  </a:ext>
                </a:extLst>
              </p:cNvPr>
              <p:cNvSpPr txBox="1"/>
              <p:nvPr/>
            </p:nvSpPr>
            <p:spPr>
              <a:xfrm>
                <a:off x="5906519" y="2816037"/>
                <a:ext cx="855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1A81D736-68C8-9675-225F-DBEBA3CE3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519" y="2816037"/>
                <a:ext cx="855560" cy="461665"/>
              </a:xfrm>
              <a:prstGeom prst="rect">
                <a:avLst/>
              </a:prstGeom>
              <a:blipFill>
                <a:blip r:embed="rId7"/>
                <a:stretch>
                  <a:fillRect l="-2143" r="-18571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D05E169A-12FC-ADBF-09B9-4D731ECC0441}"/>
                  </a:ext>
                </a:extLst>
              </p:cNvPr>
              <p:cNvSpPr txBox="1"/>
              <p:nvPr/>
            </p:nvSpPr>
            <p:spPr>
              <a:xfrm>
                <a:off x="5901865" y="3407250"/>
                <a:ext cx="855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D05E169A-12FC-ADBF-09B9-4D731ECC0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865" y="3407250"/>
                <a:ext cx="855560" cy="461665"/>
              </a:xfrm>
              <a:prstGeom prst="rect">
                <a:avLst/>
              </a:prstGeom>
              <a:blipFill>
                <a:blip r:embed="rId8"/>
                <a:stretch>
                  <a:fillRect l="-1418" r="-18440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11A35C8D-8084-1546-DDC5-D87B3CA0BC70}"/>
              </a:ext>
            </a:extLst>
          </p:cNvPr>
          <p:cNvCxnSpPr>
            <a:cxnSpLocks/>
          </p:cNvCxnSpPr>
          <p:nvPr/>
        </p:nvCxnSpPr>
        <p:spPr>
          <a:xfrm>
            <a:off x="7808538" y="2542169"/>
            <a:ext cx="36830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AABFA48-9542-BB39-8835-3029B3933D57}"/>
                  </a:ext>
                </a:extLst>
              </p:cNvPr>
              <p:cNvSpPr txBox="1"/>
              <p:nvPr/>
            </p:nvSpPr>
            <p:spPr>
              <a:xfrm>
                <a:off x="7287190" y="2290021"/>
                <a:ext cx="6319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AABFA48-9542-BB39-8835-3029B3933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190" y="2290021"/>
                <a:ext cx="631904" cy="461665"/>
              </a:xfrm>
              <a:prstGeom prst="rect">
                <a:avLst/>
              </a:prstGeom>
              <a:blipFill>
                <a:blip r:embed="rId9"/>
                <a:stretch>
                  <a:fillRect l="-1923" r="-2885"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C9C8F227-1204-0587-5EF2-B073C22A42A1}"/>
              </a:ext>
            </a:extLst>
          </p:cNvPr>
          <p:cNvCxnSpPr>
            <a:cxnSpLocks/>
          </p:cNvCxnSpPr>
          <p:nvPr/>
        </p:nvCxnSpPr>
        <p:spPr>
          <a:xfrm>
            <a:off x="8298674" y="2546932"/>
            <a:ext cx="66371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F1AF96B9-9A9D-3E85-5FF5-37FA305040A8}"/>
                  </a:ext>
                </a:extLst>
              </p:cNvPr>
              <p:cNvSpPr/>
              <p:nvPr/>
            </p:nvSpPr>
            <p:spPr>
              <a:xfrm>
                <a:off x="8804650" y="2329500"/>
                <a:ext cx="461662" cy="46166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F1AF96B9-9A9D-3E85-5FF5-37FA30504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650" y="2329500"/>
                <a:ext cx="461662" cy="4616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4D470D6B-ED97-2219-68F8-DDA8B84439D9}"/>
              </a:ext>
            </a:extLst>
          </p:cNvPr>
          <p:cNvCxnSpPr>
            <a:cxnSpLocks/>
          </p:cNvCxnSpPr>
          <p:nvPr/>
        </p:nvCxnSpPr>
        <p:spPr>
          <a:xfrm>
            <a:off x="8618062" y="2542169"/>
            <a:ext cx="0" cy="119719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7587137A-1467-D16F-2661-B22AF916888E}"/>
              </a:ext>
            </a:extLst>
          </p:cNvPr>
          <p:cNvCxnSpPr>
            <a:cxnSpLocks/>
            <a:stCxn id="46" idx="3"/>
            <a:endCxn id="49" idx="1"/>
          </p:cNvCxnSpPr>
          <p:nvPr/>
        </p:nvCxnSpPr>
        <p:spPr>
          <a:xfrm>
            <a:off x="9266312" y="2560331"/>
            <a:ext cx="31583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id="{DDE4D5D7-2A5D-6941-C46C-2186F830E4B8}"/>
              </a:ext>
            </a:extLst>
          </p:cNvPr>
          <p:cNvSpPr/>
          <p:nvPr/>
        </p:nvSpPr>
        <p:spPr>
          <a:xfrm>
            <a:off x="9582147" y="2329500"/>
            <a:ext cx="461662" cy="461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弧形 49">
            <a:extLst>
              <a:ext uri="{FF2B5EF4-FFF2-40B4-BE49-F238E27FC236}">
                <a16:creationId xmlns:a16="http://schemas.microsoft.com/office/drawing/2014/main" id="{E993C30E-321A-80EA-02A4-195040A61736}"/>
              </a:ext>
            </a:extLst>
          </p:cNvPr>
          <p:cNvSpPr/>
          <p:nvPr/>
        </p:nvSpPr>
        <p:spPr>
          <a:xfrm rot="18892251">
            <a:off x="9220443" y="2616006"/>
            <a:ext cx="903542" cy="624879"/>
          </a:xfrm>
          <a:prstGeom prst="arc">
            <a:avLst>
              <a:gd name="adj1" fmla="val 18598557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7A444698-859B-DF63-B42A-E00E5BF7BEFE}"/>
              </a:ext>
            </a:extLst>
          </p:cNvPr>
          <p:cNvCxnSpPr>
            <a:cxnSpLocks/>
          </p:cNvCxnSpPr>
          <p:nvPr/>
        </p:nvCxnSpPr>
        <p:spPr>
          <a:xfrm flipV="1">
            <a:off x="9768564" y="2448999"/>
            <a:ext cx="126981" cy="198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96D4487C-12E0-6AEF-B02C-29EA078F204D}"/>
              </a:ext>
            </a:extLst>
          </p:cNvPr>
          <p:cNvCxnSpPr/>
          <p:nvPr/>
        </p:nvCxnSpPr>
        <p:spPr>
          <a:xfrm>
            <a:off x="8532338" y="3116418"/>
            <a:ext cx="180975" cy="1660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E28C9001-D03C-27B6-B2F3-8920532B631A}"/>
              </a:ext>
            </a:extLst>
          </p:cNvPr>
          <p:cNvCxnSpPr/>
          <p:nvPr/>
        </p:nvCxnSpPr>
        <p:spPr>
          <a:xfrm>
            <a:off x="8527574" y="3655624"/>
            <a:ext cx="180975" cy="1660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D3FBE7D0-8AAE-FF3F-E24D-62CF527B1E2A}"/>
              </a:ext>
            </a:extLst>
          </p:cNvPr>
          <p:cNvCxnSpPr>
            <a:cxnSpLocks/>
          </p:cNvCxnSpPr>
          <p:nvPr/>
        </p:nvCxnSpPr>
        <p:spPr>
          <a:xfrm rot="16200000">
            <a:off x="8534694" y="3655623"/>
            <a:ext cx="180975" cy="1660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6BA3467-6593-BC3F-B861-138830ADC99D}"/>
              </a:ext>
            </a:extLst>
          </p:cNvPr>
          <p:cNvCxnSpPr>
            <a:cxnSpLocks/>
          </p:cNvCxnSpPr>
          <p:nvPr/>
        </p:nvCxnSpPr>
        <p:spPr>
          <a:xfrm rot="16200000">
            <a:off x="8529931" y="3116541"/>
            <a:ext cx="180975" cy="1660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绿色垃圾桶矢量图标图片_图标元素_设计元素-图行天下素材网">
            <a:extLst>
              <a:ext uri="{FF2B5EF4-FFF2-40B4-BE49-F238E27FC236}">
                <a16:creationId xmlns:a16="http://schemas.microsoft.com/office/drawing/2014/main" id="{E0608DE9-2764-EF00-8FF4-8066DA7EC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795" y="3542546"/>
            <a:ext cx="342127" cy="3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4205D422-87DD-1273-E7FD-AB316F1766D6}"/>
                  </a:ext>
                </a:extLst>
              </p:cNvPr>
              <p:cNvSpPr txBox="1"/>
              <p:nvPr/>
            </p:nvSpPr>
            <p:spPr>
              <a:xfrm>
                <a:off x="11032976" y="2928445"/>
                <a:ext cx="597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4205D422-87DD-1273-E7FD-AB316F176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976" y="2928445"/>
                <a:ext cx="597014" cy="461665"/>
              </a:xfrm>
              <a:prstGeom prst="rect">
                <a:avLst/>
              </a:prstGeom>
              <a:blipFill>
                <a:blip r:embed="rId12"/>
                <a:stretch>
                  <a:fillRect r="-51020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892FAA9F-EF9C-0F9A-BB2F-BC4298CA84E6}"/>
                  </a:ext>
                </a:extLst>
              </p:cNvPr>
              <p:cNvSpPr txBox="1"/>
              <p:nvPr/>
            </p:nvSpPr>
            <p:spPr>
              <a:xfrm>
                <a:off x="10169551" y="2276173"/>
                <a:ext cx="6714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892FAA9F-EF9C-0F9A-BB2F-BC4298CA8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551" y="2276173"/>
                <a:ext cx="67145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3CD90C5E-9FC6-6481-150A-93B458353728}"/>
              </a:ext>
            </a:extLst>
          </p:cNvPr>
          <p:cNvCxnSpPr>
            <a:cxnSpLocks/>
          </p:cNvCxnSpPr>
          <p:nvPr/>
        </p:nvCxnSpPr>
        <p:spPr>
          <a:xfrm>
            <a:off x="10041722" y="2548755"/>
            <a:ext cx="317378" cy="0"/>
          </a:xfrm>
          <a:prstGeom prst="line">
            <a:avLst/>
          </a:prstGeom>
          <a:ln w="412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0A9E5FB6-CFE5-73BE-3420-FD4E6505E7B4}"/>
                  </a:ext>
                </a:extLst>
              </p:cNvPr>
              <p:cNvSpPr/>
              <p:nvPr/>
            </p:nvSpPr>
            <p:spPr>
              <a:xfrm>
                <a:off x="7992503" y="2311340"/>
                <a:ext cx="461662" cy="46166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0A9E5FB6-CFE5-73BE-3420-FD4E6505E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503" y="2311340"/>
                <a:ext cx="461662" cy="4616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41E6D4B1-1EBF-A2FF-7B33-24E8DF314EDE}"/>
                  </a:ext>
                </a:extLst>
              </p:cNvPr>
              <p:cNvSpPr txBox="1"/>
              <p:nvPr/>
            </p:nvSpPr>
            <p:spPr>
              <a:xfrm>
                <a:off x="580303" y="2976101"/>
                <a:ext cx="5214937" cy="3467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 the circuit to noisy states.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Make measurement on the ancilla qubit.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measurement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purification process is successful, and output the purified state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Otherwise if the measurement is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purification is failed, discard the state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successfully purified state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𝒩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41E6D4B1-1EBF-A2FF-7B33-24E8DF314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03" y="2976101"/>
                <a:ext cx="5214937" cy="3467937"/>
              </a:xfrm>
              <a:prstGeom prst="rect">
                <a:avLst/>
              </a:prstGeom>
              <a:blipFill>
                <a:blip r:embed="rId15"/>
                <a:stretch>
                  <a:fillRect l="-701" t="-879" r="-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EEBC6355-08C1-818C-5323-0220B739A678}"/>
                  </a:ext>
                </a:extLst>
              </p:cNvPr>
              <p:cNvSpPr txBox="1"/>
              <p:nvPr/>
            </p:nvSpPr>
            <p:spPr>
              <a:xfrm>
                <a:off x="618362" y="2324761"/>
                <a:ext cx="5378678" cy="369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≥⋯≥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EEBC6355-08C1-818C-5323-0220B739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62" y="2324761"/>
                <a:ext cx="5378678" cy="369653"/>
              </a:xfrm>
              <a:prstGeom prst="rect">
                <a:avLst/>
              </a:prstGeom>
              <a:blipFill>
                <a:blip r:embed="rId16"/>
                <a:stretch>
                  <a:fillRect t="-119672" b="-183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箭头: 右 65">
            <a:extLst>
              <a:ext uri="{FF2B5EF4-FFF2-40B4-BE49-F238E27FC236}">
                <a16:creationId xmlns:a16="http://schemas.microsoft.com/office/drawing/2014/main" id="{2FA3355D-5AF2-940C-D0BC-B5F01F1F4DC1}"/>
              </a:ext>
            </a:extLst>
          </p:cNvPr>
          <p:cNvSpPr/>
          <p:nvPr/>
        </p:nvSpPr>
        <p:spPr>
          <a:xfrm>
            <a:off x="5615050" y="5767336"/>
            <a:ext cx="763979" cy="43323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ACA03652-BCC3-DBDA-7374-D02FD21E9827}"/>
                  </a:ext>
                </a:extLst>
              </p:cNvPr>
              <p:cNvSpPr txBox="1"/>
              <p:nvPr/>
            </p:nvSpPr>
            <p:spPr>
              <a:xfrm>
                <a:off x="6802925" y="5730160"/>
                <a:ext cx="3785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CN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ACA03652-BCC3-DBDA-7374-D02FD21E9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925" y="5730160"/>
                <a:ext cx="3785840" cy="369332"/>
              </a:xfrm>
              <a:prstGeom prst="rect">
                <a:avLst/>
              </a:prstGeom>
              <a:blipFill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5855DF04-86C6-9338-60D1-A3963ED99BDA}"/>
              </a:ext>
            </a:extLst>
          </p:cNvPr>
          <p:cNvSpPr txBox="1"/>
          <p:nvPr/>
        </p:nvSpPr>
        <p:spPr>
          <a:xfrm>
            <a:off x="6906041" y="4513599"/>
            <a:ext cx="4278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 similar protocol for distributed computing?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47E6B774-135E-0FDA-B676-4946CCE23034}"/>
              </a:ext>
            </a:extLst>
          </p:cNvPr>
          <p:cNvSpPr/>
          <p:nvPr/>
        </p:nvSpPr>
        <p:spPr>
          <a:xfrm>
            <a:off x="8542417" y="2466086"/>
            <a:ext cx="152166" cy="15216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57EB9EC-AF4E-D85C-51B8-FAF2BBB827E2}"/>
              </a:ext>
            </a:extLst>
          </p:cNvPr>
          <p:cNvSpPr txBox="1"/>
          <p:nvPr/>
        </p:nvSpPr>
        <p:spPr>
          <a:xfrm>
            <a:off x="735877" y="1127840"/>
            <a:ext cx="10894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universal purification protocol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96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12121</TotalTime>
  <Words>3004</Words>
  <Application>Microsoft Office PowerPoint</Application>
  <PresentationFormat>宽屏</PresentationFormat>
  <Paragraphs>450</Paragraphs>
  <Slides>34</Slides>
  <Notes>9</Notes>
  <HiddenSlides>13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0" baseType="lpstr">
      <vt:lpstr>等线</vt:lpstr>
      <vt:lpstr>Arial</vt:lpstr>
      <vt:lpstr>Calibri</vt:lpstr>
      <vt:lpstr>Cambria Math</vt:lpstr>
      <vt:lpstr>Times New Roman</vt:lpstr>
      <vt:lpstr>Office 主题</vt:lpstr>
      <vt:lpstr> Power and  limitations of  distributed state purification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benchi zhao</dc:creator>
  <cp:lastModifiedBy>赵犇池 Benchi ZHAO</cp:lastModifiedBy>
  <cp:revision>33</cp:revision>
  <dcterms:created xsi:type="dcterms:W3CDTF">2024-08-06T03:07:59Z</dcterms:created>
  <dcterms:modified xsi:type="dcterms:W3CDTF">2026-03-16T06:25:19Z</dcterms:modified>
</cp:coreProperties>
</file>