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0" r:id="rId5"/>
    <p:sldId id="261" r:id="rId6"/>
    <p:sldId id="262" r:id="rId7"/>
    <p:sldId id="264" r:id="rId8"/>
    <p:sldId id="263" r:id="rId9"/>
    <p:sldId id="265" r:id="rId10"/>
    <p:sldId id="266" r:id="rId11"/>
    <p:sldId id="271" r:id="rId12"/>
    <p:sldId id="267" r:id="rId13"/>
    <p:sldId id="268" r:id="rId14"/>
    <p:sldId id="269" r:id="rId15"/>
    <p:sldId id="27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17" autoAdjust="0"/>
  </p:normalViewPr>
  <p:slideViewPr>
    <p:cSldViewPr snapToGrid="0">
      <p:cViewPr varScale="1">
        <p:scale>
          <a:sx n="55" d="100"/>
          <a:sy n="55" d="100"/>
        </p:scale>
        <p:origin x="107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A2CAD-2AED-4B0A-B6A9-7C0DD36F4325}" type="datetimeFigureOut">
              <a:rPr lang="zh-CN" altLang="en-US" smtClean="0"/>
              <a:t>2026/3/16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5839A-6609-4FEB-9187-A78AF6FE986C}" type="slidenum">
              <a:rPr lang="zh-CN" altLang="en-US" smtClean="0"/>
              <a:t>‹#›</a:t>
            </a:fld>
            <a:endParaRPr lang="zh-CN" altLang="en-US"/>
          </a:p>
        </p:txBody>
      </p:sp>
    </p:spTree>
    <p:extLst>
      <p:ext uri="{BB962C8B-B14F-4D97-AF65-F5344CB8AC3E}">
        <p14:creationId xmlns:p14="http://schemas.microsoft.com/office/powerpoint/2010/main" val="3276088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everyone. I am </a:t>
            </a:r>
            <a:r>
              <a:rPr lang="en-US" altLang="zh-CN" dirty="0" err="1"/>
              <a:t>Zhenhuan</a:t>
            </a:r>
            <a:r>
              <a:rPr lang="en-US" altLang="zh-CN" dirty="0"/>
              <a:t> Liu and this is already my second time to give a talk in TII.</a:t>
            </a:r>
          </a:p>
          <a:p>
            <a:r>
              <a:rPr lang="en-US" altLang="zh-CN" dirty="0"/>
              <a:t>I am very happy to have the chance to introduce our recent work.</a:t>
            </a:r>
          </a:p>
          <a:p>
            <a:r>
              <a:rPr lang="en-US" altLang="zh-CN" dirty="0"/>
              <a:t>The title of the paper is “No Universal Purification in Quantum Mechanics”.</a:t>
            </a:r>
          </a:p>
          <a:p>
            <a:r>
              <a:rPr lang="en-US" altLang="zh-CN" dirty="0"/>
              <a:t>This is the </a:t>
            </a:r>
            <a:r>
              <a:rPr lang="en-US" altLang="zh-CN" dirty="0" err="1"/>
              <a:t>arxiv</a:t>
            </a:r>
            <a:r>
              <a:rPr lang="en-US" altLang="zh-CN" dirty="0"/>
              <a:t> number of it.</a:t>
            </a:r>
          </a:p>
          <a:p>
            <a:r>
              <a:rPr lang="en-US" altLang="zh-CN" dirty="0"/>
              <a:t>I am now waiting for the VISA, so I do not have affiliation.</a:t>
            </a:r>
            <a:endParaRPr lang="zh-CN" altLang="en-US" dirty="0"/>
          </a:p>
        </p:txBody>
      </p:sp>
      <p:sp>
        <p:nvSpPr>
          <p:cNvPr id="4" name="灯片编号占位符 3"/>
          <p:cNvSpPr>
            <a:spLocks noGrp="1"/>
          </p:cNvSpPr>
          <p:nvPr>
            <p:ph type="sldNum" sz="quarter" idx="5"/>
          </p:nvPr>
        </p:nvSpPr>
        <p:spPr/>
        <p:txBody>
          <a:bodyPr/>
          <a:lstStyle/>
          <a:p>
            <a:fld id="{11F5839A-6609-4FEB-9187-A78AF6FE986C}" type="slidenum">
              <a:rPr lang="zh-CN" altLang="en-US" smtClean="0"/>
              <a:t>1</a:t>
            </a:fld>
            <a:endParaRPr lang="zh-CN" altLang="en-US"/>
          </a:p>
        </p:txBody>
      </p:sp>
    </p:spTree>
    <p:extLst>
      <p:ext uri="{BB962C8B-B14F-4D97-AF65-F5344CB8AC3E}">
        <p14:creationId xmlns:p14="http://schemas.microsoft.com/office/powerpoint/2010/main" val="3674263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we have proved that perfect purification is not possible.</a:t>
            </a:r>
          </a:p>
          <a:p>
            <a:r>
              <a:rPr lang="en-US" altLang="zh-CN" dirty="0"/>
              <a:t>But we acknowledge that in many practical tasks, we only need approximate purification.</a:t>
            </a:r>
          </a:p>
          <a:p>
            <a:r>
              <a:rPr lang="en-US" altLang="zh-CN" dirty="0"/>
              <a:t>So we generalize our no purification theorem to a approximate version.</a:t>
            </a:r>
          </a:p>
          <a:p>
            <a:r>
              <a:rPr lang="en-US" altLang="zh-CN" dirty="0"/>
              <a:t>We prove that, if you do not require the output state to be exactly pure, but close to a pure state.</a:t>
            </a:r>
          </a:p>
          <a:p>
            <a:r>
              <a:rPr lang="en-US" altLang="zh-CN" dirty="0"/>
              <a:t> like the purity to be larger than 1-epsilon.</a:t>
            </a:r>
          </a:p>
          <a:p>
            <a:r>
              <a:rPr lang="en-US" altLang="zh-CN" dirty="0"/>
              <a:t>Then there exists a state, such that for all rho, xxx</a:t>
            </a:r>
          </a:p>
          <a:p>
            <a:r>
              <a:rPr lang="en-US" altLang="zh-CN" dirty="0"/>
              <a:t>This means that, xxx</a:t>
            </a:r>
          </a:p>
          <a:p>
            <a:endParaRPr lang="en-US" altLang="zh-CN" dirty="0"/>
          </a:p>
          <a:p>
            <a:r>
              <a:rPr lang="en-US" altLang="zh-CN" dirty="0"/>
              <a:t>This is a pretty general theorem, and the sample complexity lower bound is dimension independent.</a:t>
            </a:r>
          </a:p>
          <a:p>
            <a:r>
              <a:rPr lang="en-US" altLang="zh-CN" dirty="0"/>
              <a:t>But we will show that, in some specific tasks, the sample complexity may have a much larger lower bound.</a:t>
            </a:r>
            <a:endParaRPr lang="zh-CN" altLang="en-US" dirty="0"/>
          </a:p>
        </p:txBody>
      </p:sp>
      <p:sp>
        <p:nvSpPr>
          <p:cNvPr id="4" name="灯片编号占位符 3"/>
          <p:cNvSpPr>
            <a:spLocks noGrp="1"/>
          </p:cNvSpPr>
          <p:nvPr>
            <p:ph type="sldNum" sz="quarter" idx="5"/>
          </p:nvPr>
        </p:nvSpPr>
        <p:spPr/>
        <p:txBody>
          <a:bodyPr/>
          <a:lstStyle/>
          <a:p>
            <a:fld id="{11F5839A-6609-4FEB-9187-A78AF6FE986C}" type="slidenum">
              <a:rPr lang="zh-CN" altLang="en-US" smtClean="0"/>
              <a:t>10</a:t>
            </a:fld>
            <a:endParaRPr lang="zh-CN" altLang="en-US"/>
          </a:p>
        </p:txBody>
      </p:sp>
    </p:spTree>
    <p:extLst>
      <p:ext uri="{BB962C8B-B14F-4D97-AF65-F5344CB8AC3E}">
        <p14:creationId xmlns:p14="http://schemas.microsoft.com/office/powerpoint/2010/main" val="1189426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While, lets take a second look at the equation in the last page.</a:t>
            </a:r>
          </a:p>
          <a:p>
            <a:r>
              <a:rPr lang="en-US" altLang="zh-CN" dirty="0"/>
              <a:t>According to this equation, if we want the output state to have large difference, then it gives a lower bound on the sample complexity.</a:t>
            </a:r>
          </a:p>
          <a:p>
            <a:r>
              <a:rPr lang="en-US" altLang="zh-CN" dirty="0"/>
              <a:t>This scaling appears universally in many different fields: xxx </a:t>
            </a:r>
            <a:r>
              <a:rPr lang="en-US" altLang="zh-CN" dirty="0" err="1"/>
              <a:t>xxx</a:t>
            </a:r>
            <a:r>
              <a:rPr lang="en-US" altLang="zh-CN" dirty="0"/>
              <a:t> </a:t>
            </a:r>
            <a:r>
              <a:rPr lang="en-US" altLang="zh-CN" dirty="0" err="1"/>
              <a:t>xxx</a:t>
            </a:r>
            <a:endParaRPr lang="en-US" altLang="zh-CN" dirty="0"/>
          </a:p>
          <a:p>
            <a:r>
              <a:rPr lang="en-US" altLang="zh-CN" dirty="0"/>
              <a:t>I believe that our result gives a fundamental reason for them.</a:t>
            </a:r>
          </a:p>
          <a:p>
            <a:endParaRPr lang="en-US" altLang="zh-CN" dirty="0"/>
          </a:p>
          <a:p>
            <a:r>
              <a:rPr lang="en-US" altLang="zh-CN" dirty="0"/>
              <a:t>Besides, this lower bound is dimension-independent.</a:t>
            </a:r>
          </a:p>
          <a:p>
            <a:r>
              <a:rPr lang="en-US" altLang="zh-CN" dirty="0"/>
              <a:t>But for some specific purification task, we can have a much larger sample complexity.</a:t>
            </a:r>
            <a:endParaRPr lang="zh-CN" altLang="en-US" dirty="0"/>
          </a:p>
        </p:txBody>
      </p:sp>
      <p:sp>
        <p:nvSpPr>
          <p:cNvPr id="4" name="灯片编号占位符 3"/>
          <p:cNvSpPr>
            <a:spLocks noGrp="1"/>
          </p:cNvSpPr>
          <p:nvPr>
            <p:ph type="sldNum" sz="quarter" idx="5"/>
          </p:nvPr>
        </p:nvSpPr>
        <p:spPr/>
        <p:txBody>
          <a:bodyPr/>
          <a:lstStyle/>
          <a:p>
            <a:fld id="{11F5839A-6609-4FEB-9187-A78AF6FE986C}" type="slidenum">
              <a:rPr lang="zh-CN" altLang="en-US" smtClean="0"/>
              <a:t>11</a:t>
            </a:fld>
            <a:endParaRPr lang="zh-CN" altLang="en-US"/>
          </a:p>
        </p:txBody>
      </p:sp>
    </p:spTree>
    <p:extLst>
      <p:ext uri="{BB962C8B-B14F-4D97-AF65-F5344CB8AC3E}">
        <p14:creationId xmlns:p14="http://schemas.microsoft.com/office/powerpoint/2010/main" val="1051053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last part of this work, we talk about the task of preparing the dilation state.</a:t>
            </a:r>
          </a:p>
          <a:p>
            <a:endParaRPr lang="zh-CN" altLang="en-US" dirty="0"/>
          </a:p>
        </p:txBody>
      </p:sp>
      <p:sp>
        <p:nvSpPr>
          <p:cNvPr id="4" name="灯片编号占位符 3"/>
          <p:cNvSpPr>
            <a:spLocks noGrp="1"/>
          </p:cNvSpPr>
          <p:nvPr>
            <p:ph type="sldNum" sz="quarter" idx="5"/>
          </p:nvPr>
        </p:nvSpPr>
        <p:spPr/>
        <p:txBody>
          <a:bodyPr/>
          <a:lstStyle/>
          <a:p>
            <a:fld id="{11F5839A-6609-4FEB-9187-A78AF6FE986C}" type="slidenum">
              <a:rPr lang="zh-CN" altLang="en-US" smtClean="0"/>
              <a:t>12</a:t>
            </a:fld>
            <a:endParaRPr lang="zh-CN" altLang="en-US"/>
          </a:p>
        </p:txBody>
      </p:sp>
    </p:spTree>
    <p:extLst>
      <p:ext uri="{BB962C8B-B14F-4D97-AF65-F5344CB8AC3E}">
        <p14:creationId xmlns:p14="http://schemas.microsoft.com/office/powerpoint/2010/main" val="1998100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we relax the two requirements of dilation state.</a:t>
            </a:r>
          </a:p>
          <a:p>
            <a:endParaRPr lang="en-US" altLang="zh-CN" dirty="0"/>
          </a:p>
          <a:p>
            <a:r>
              <a:rPr lang="en-US" altLang="zh-CN" dirty="0"/>
              <a:t>Although I do not want to introduce the proof of this theorem, I would like to point out that, the proof of this theorem, together with the last theorem, they are both highly related with the proof of the first no purification theorem, the perfect one.</a:t>
            </a:r>
            <a:endParaRPr lang="zh-CN" altLang="en-US" dirty="0"/>
          </a:p>
        </p:txBody>
      </p:sp>
      <p:sp>
        <p:nvSpPr>
          <p:cNvPr id="4" name="灯片编号占位符 3"/>
          <p:cNvSpPr>
            <a:spLocks noGrp="1"/>
          </p:cNvSpPr>
          <p:nvPr>
            <p:ph type="sldNum" sz="quarter" idx="5"/>
          </p:nvPr>
        </p:nvSpPr>
        <p:spPr/>
        <p:txBody>
          <a:bodyPr/>
          <a:lstStyle/>
          <a:p>
            <a:fld id="{11F5839A-6609-4FEB-9187-A78AF6FE986C}" type="slidenum">
              <a:rPr lang="zh-CN" altLang="en-US" smtClean="0"/>
              <a:t>13</a:t>
            </a:fld>
            <a:endParaRPr lang="zh-CN" altLang="en-US"/>
          </a:p>
        </p:txBody>
      </p:sp>
    </p:spTree>
    <p:extLst>
      <p:ext uri="{BB962C8B-B14F-4D97-AF65-F5344CB8AC3E}">
        <p14:creationId xmlns:p14="http://schemas.microsoft.com/office/powerpoint/2010/main" val="2513232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F5839A-6609-4FEB-9187-A78AF6FE986C}" type="slidenum">
              <a:rPr lang="zh-CN" altLang="en-US" smtClean="0"/>
              <a:t>14</a:t>
            </a:fld>
            <a:endParaRPr lang="zh-CN" altLang="en-US"/>
          </a:p>
        </p:txBody>
      </p:sp>
    </p:spTree>
    <p:extLst>
      <p:ext uri="{BB962C8B-B14F-4D97-AF65-F5344CB8AC3E}">
        <p14:creationId xmlns:p14="http://schemas.microsoft.com/office/powerpoint/2010/main" val="5503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this work is about quantum purification.</a:t>
            </a:r>
          </a:p>
          <a:p>
            <a:r>
              <a:rPr lang="en-US" altLang="zh-CN" dirty="0"/>
              <a:t>Purification is like resource recycling. In our daily life, we sometimes need to gather some old staffs to get a new one.</a:t>
            </a:r>
          </a:p>
          <a:p>
            <a:r>
              <a:rPr lang="en-US" altLang="zh-CN" dirty="0"/>
              <a:t>We also need to recycle resources in quantum world.</a:t>
            </a:r>
          </a:p>
          <a:p>
            <a:r>
              <a:rPr lang="en-US" altLang="zh-CN" dirty="0"/>
              <a:t>This is because we know that, in quantum information processing tasks, some states or channels are more valuable than others.</a:t>
            </a:r>
          </a:p>
          <a:p>
            <a:r>
              <a:rPr lang="en-US" altLang="zh-CN" dirty="0"/>
              <a:t>Such as the Bell state in quantum communication, noiseless quantum gate in quantum computation.</a:t>
            </a:r>
          </a:p>
          <a:p>
            <a:r>
              <a:rPr lang="en-US" altLang="zh-CN" dirty="0"/>
              <a:t>So we need to concentrate the resource from more copies states to less copies.</a:t>
            </a:r>
            <a:endParaRPr lang="zh-CN" altLang="en-US" dirty="0"/>
          </a:p>
        </p:txBody>
      </p:sp>
      <p:sp>
        <p:nvSpPr>
          <p:cNvPr id="4" name="灯片编号占位符 3"/>
          <p:cNvSpPr>
            <a:spLocks noGrp="1"/>
          </p:cNvSpPr>
          <p:nvPr>
            <p:ph type="sldNum" sz="quarter" idx="5"/>
          </p:nvPr>
        </p:nvSpPr>
        <p:spPr/>
        <p:txBody>
          <a:bodyPr/>
          <a:lstStyle/>
          <a:p>
            <a:fld id="{11F5839A-6609-4FEB-9187-A78AF6FE986C}" type="slidenum">
              <a:rPr lang="zh-CN" altLang="en-US" smtClean="0"/>
              <a:t>2</a:t>
            </a:fld>
            <a:endParaRPr lang="zh-CN" altLang="en-US"/>
          </a:p>
        </p:txBody>
      </p:sp>
    </p:spTree>
    <p:extLst>
      <p:ext uri="{BB962C8B-B14F-4D97-AF65-F5344CB8AC3E}">
        <p14:creationId xmlns:p14="http://schemas.microsoft.com/office/powerpoint/2010/main" val="2930930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Because purification is very important in quantum information processing, people have developed many different protocols.</a:t>
            </a:r>
          </a:p>
          <a:p>
            <a:r>
              <a:rPr lang="en-US" altLang="zh-CN" dirty="0"/>
              <a:t>We can roughly classify them into two types.</a:t>
            </a:r>
          </a:p>
          <a:p>
            <a:r>
              <a:rPr lang="en-US" altLang="zh-CN" dirty="0"/>
              <a:t>The first type is those with fixed output.</a:t>
            </a:r>
          </a:p>
          <a:p>
            <a:r>
              <a:rPr lang="en-US" altLang="zh-CN" dirty="0"/>
              <a:t>For example, in entanglement distillation, our target is to produce Bell pairs.</a:t>
            </a:r>
          </a:p>
          <a:p>
            <a:r>
              <a:rPr lang="en-US" altLang="zh-CN" dirty="0"/>
              <a:t>In magic distillation, the target is T state.</a:t>
            </a:r>
          </a:p>
          <a:p>
            <a:r>
              <a:rPr lang="en-US" altLang="zh-CN" dirty="0"/>
              <a:t>And in channel coding, the target is the noiseless identity channel.</a:t>
            </a:r>
          </a:p>
          <a:p>
            <a:endParaRPr lang="en-US" altLang="zh-CN" dirty="0"/>
          </a:p>
          <a:p>
            <a:r>
              <a:rPr lang="en-US" altLang="zh-CN" dirty="0"/>
              <a:t>If we don’t have any restrictions, these tasks are easy. Because you can just prepare a channel that outputs these target states.</a:t>
            </a:r>
          </a:p>
          <a:p>
            <a:r>
              <a:rPr lang="en-US" altLang="zh-CN" dirty="0"/>
              <a:t>But normally, when we are considering these tasks, our allowed operations are restricted.</a:t>
            </a:r>
          </a:p>
          <a:p>
            <a:r>
              <a:rPr lang="en-US" altLang="zh-CN" dirty="0"/>
              <a:t>For example, entanglement distillation is required when we are doing quantum communication. So only LOCC are allowed.</a:t>
            </a:r>
          </a:p>
          <a:p>
            <a:r>
              <a:rPr lang="en-US" altLang="zh-CN" dirty="0"/>
              <a:t>And magic distillation is required in some stabilizer codes, in which only Clifford operations are cheap.</a:t>
            </a:r>
          </a:p>
          <a:p>
            <a:r>
              <a:rPr lang="en-US" altLang="zh-CN" dirty="0"/>
              <a:t>It is already clear that, fundamental limitations exist in these tasks given the restricted operations.</a:t>
            </a:r>
          </a:p>
          <a:p>
            <a:endParaRPr lang="zh-CN" altLang="en-US" dirty="0"/>
          </a:p>
        </p:txBody>
      </p:sp>
      <p:sp>
        <p:nvSpPr>
          <p:cNvPr id="4" name="灯片编号占位符 3"/>
          <p:cNvSpPr>
            <a:spLocks noGrp="1"/>
          </p:cNvSpPr>
          <p:nvPr>
            <p:ph type="sldNum" sz="quarter" idx="5"/>
          </p:nvPr>
        </p:nvSpPr>
        <p:spPr/>
        <p:txBody>
          <a:bodyPr/>
          <a:lstStyle/>
          <a:p>
            <a:fld id="{11F5839A-6609-4FEB-9187-A78AF6FE986C}" type="slidenum">
              <a:rPr lang="zh-CN" altLang="en-US" smtClean="0"/>
              <a:t>3</a:t>
            </a:fld>
            <a:endParaRPr lang="zh-CN" altLang="en-US"/>
          </a:p>
        </p:txBody>
      </p:sp>
    </p:spTree>
    <p:extLst>
      <p:ext uri="{BB962C8B-B14F-4D97-AF65-F5344CB8AC3E}">
        <p14:creationId xmlns:p14="http://schemas.microsoft.com/office/powerpoint/2010/main" val="2646322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Another type of quantum purification tasks are those without fixed output.</a:t>
            </a:r>
          </a:p>
          <a:p>
            <a:r>
              <a:rPr lang="en-US" altLang="zh-CN" dirty="0"/>
              <a:t>For example, </a:t>
            </a:r>
            <a:r>
              <a:rPr lang="en-US" altLang="zh-CN" dirty="0" err="1"/>
              <a:t>xxxx</a:t>
            </a:r>
            <a:r>
              <a:rPr lang="en-US" altLang="zh-CN" dirty="0"/>
              <a:t>.</a:t>
            </a:r>
          </a:p>
          <a:p>
            <a:r>
              <a:rPr lang="en-US" altLang="zh-CN" dirty="0"/>
              <a:t>Different with the first type, we normally do not have any restrictions when considering these tasks.</a:t>
            </a:r>
          </a:p>
          <a:p>
            <a:r>
              <a:rPr lang="en-US" altLang="zh-CN" dirty="0"/>
              <a:t>But until now, no one ever developed a protocol that can achieve these tasks perfectly.</a:t>
            </a:r>
          </a:p>
          <a:p>
            <a:r>
              <a:rPr lang="en-US" altLang="zh-CN" dirty="0"/>
              <a:t>All protocols we have can only approximately realize these tasks, with certain sample complexity.</a:t>
            </a:r>
          </a:p>
          <a:p>
            <a:r>
              <a:rPr lang="en-US" altLang="zh-CN" dirty="0"/>
              <a:t>So, in this work, we want to ask, what is the fundamental limitation for these tasks even without any restrictions on operations. </a:t>
            </a:r>
            <a:endParaRPr lang="zh-CN" altLang="en-US" dirty="0"/>
          </a:p>
        </p:txBody>
      </p:sp>
      <p:sp>
        <p:nvSpPr>
          <p:cNvPr id="4" name="灯片编号占位符 3"/>
          <p:cNvSpPr>
            <a:spLocks noGrp="1"/>
          </p:cNvSpPr>
          <p:nvPr>
            <p:ph type="sldNum" sz="quarter" idx="5"/>
          </p:nvPr>
        </p:nvSpPr>
        <p:spPr/>
        <p:txBody>
          <a:bodyPr/>
          <a:lstStyle/>
          <a:p>
            <a:fld id="{11F5839A-6609-4FEB-9187-A78AF6FE986C}" type="slidenum">
              <a:rPr lang="zh-CN" altLang="en-US" smtClean="0"/>
              <a:t>4</a:t>
            </a:fld>
            <a:endParaRPr lang="zh-CN" altLang="en-US"/>
          </a:p>
        </p:txBody>
      </p:sp>
    </p:spTree>
    <p:extLst>
      <p:ext uri="{BB962C8B-B14F-4D97-AF65-F5344CB8AC3E}">
        <p14:creationId xmlns:p14="http://schemas.microsoft.com/office/powerpoint/2010/main" val="2885499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work, we uncover that, the linearity and positivity of quantum mechanics prevent the universal quantum purification.</a:t>
            </a:r>
          </a:p>
          <a:p>
            <a:r>
              <a:rPr lang="en-US" altLang="zh-CN" dirty="0"/>
              <a:t>Specifically, it is not possible to design a quantum operation, that takes a finite copy of rho as the input, and outputs a pure state which depends on the input state.</a:t>
            </a:r>
          </a:p>
          <a:p>
            <a:endParaRPr lang="zh-CN" altLang="en-US" dirty="0"/>
          </a:p>
        </p:txBody>
      </p:sp>
      <p:sp>
        <p:nvSpPr>
          <p:cNvPr id="4" name="灯片编号占位符 3"/>
          <p:cNvSpPr>
            <a:spLocks noGrp="1"/>
          </p:cNvSpPr>
          <p:nvPr>
            <p:ph type="sldNum" sz="quarter" idx="5"/>
          </p:nvPr>
        </p:nvSpPr>
        <p:spPr/>
        <p:txBody>
          <a:bodyPr/>
          <a:lstStyle/>
          <a:p>
            <a:fld id="{11F5839A-6609-4FEB-9187-A78AF6FE986C}" type="slidenum">
              <a:rPr lang="zh-CN" altLang="en-US" smtClean="0"/>
              <a:t>5</a:t>
            </a:fld>
            <a:endParaRPr lang="zh-CN" altLang="en-US"/>
          </a:p>
        </p:txBody>
      </p:sp>
    </p:spTree>
    <p:extLst>
      <p:ext uri="{BB962C8B-B14F-4D97-AF65-F5344CB8AC3E}">
        <p14:creationId xmlns:p14="http://schemas.microsoft.com/office/powerpoint/2010/main" val="3158472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first results is the following theorem, which we call no purification theorem.</a:t>
            </a:r>
          </a:p>
          <a:p>
            <a:endParaRPr lang="zh-CN" altLang="en-US" dirty="0"/>
          </a:p>
        </p:txBody>
      </p:sp>
      <p:sp>
        <p:nvSpPr>
          <p:cNvPr id="4" name="灯片编号占位符 3"/>
          <p:cNvSpPr>
            <a:spLocks noGrp="1"/>
          </p:cNvSpPr>
          <p:nvPr>
            <p:ph type="sldNum" sz="quarter" idx="5"/>
          </p:nvPr>
        </p:nvSpPr>
        <p:spPr/>
        <p:txBody>
          <a:bodyPr/>
          <a:lstStyle/>
          <a:p>
            <a:fld id="{11F5839A-6609-4FEB-9187-A78AF6FE986C}" type="slidenum">
              <a:rPr lang="zh-CN" altLang="en-US" smtClean="0"/>
              <a:t>6</a:t>
            </a:fld>
            <a:endParaRPr lang="zh-CN" altLang="en-US"/>
          </a:p>
        </p:txBody>
      </p:sp>
    </p:spTree>
    <p:extLst>
      <p:ext uri="{BB962C8B-B14F-4D97-AF65-F5344CB8AC3E}">
        <p14:creationId xmlns:p14="http://schemas.microsoft.com/office/powerpoint/2010/main" val="218839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proof is very simple, please follow me.</a:t>
            </a:r>
          </a:p>
          <a:p>
            <a:r>
              <a:rPr lang="en-US" altLang="zh-CN" dirty="0"/>
              <a:t>I promise this is the only page in this talk you need to use your brain.</a:t>
            </a:r>
          </a:p>
          <a:p>
            <a:endParaRPr lang="en-US" altLang="zh-CN" dirty="0"/>
          </a:p>
          <a:p>
            <a:r>
              <a:rPr lang="en-US" altLang="zh-CN" dirty="0"/>
              <a:t>So, from this proof, you can notice that the only properties we use of quantum mechanics is the linearity and positivity.</a:t>
            </a:r>
            <a:endParaRPr lang="zh-CN" altLang="en-US" dirty="0"/>
          </a:p>
        </p:txBody>
      </p:sp>
      <p:sp>
        <p:nvSpPr>
          <p:cNvPr id="4" name="灯片编号占位符 3"/>
          <p:cNvSpPr>
            <a:spLocks noGrp="1"/>
          </p:cNvSpPr>
          <p:nvPr>
            <p:ph type="sldNum" sz="quarter" idx="5"/>
          </p:nvPr>
        </p:nvSpPr>
        <p:spPr/>
        <p:txBody>
          <a:bodyPr/>
          <a:lstStyle/>
          <a:p>
            <a:fld id="{11F5839A-6609-4FEB-9187-A78AF6FE986C}" type="slidenum">
              <a:rPr lang="zh-CN" altLang="en-US" smtClean="0"/>
              <a:t>7</a:t>
            </a:fld>
            <a:endParaRPr lang="zh-CN" altLang="en-US"/>
          </a:p>
        </p:txBody>
      </p:sp>
    </p:spTree>
    <p:extLst>
      <p:ext uri="{BB962C8B-B14F-4D97-AF65-F5344CB8AC3E}">
        <p14:creationId xmlns:p14="http://schemas.microsoft.com/office/powerpoint/2010/main" val="322437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 highly suggest you to read our manuscript.</a:t>
            </a:r>
          </a:p>
          <a:p>
            <a:r>
              <a:rPr lang="en-US" altLang="zh-CN" dirty="0"/>
              <a:t>We try to make it easily readable.</a:t>
            </a:r>
          </a:p>
          <a:p>
            <a:r>
              <a:rPr lang="en-US" altLang="zh-CN" dirty="0"/>
              <a:t>It is really short.</a:t>
            </a:r>
          </a:p>
          <a:p>
            <a:r>
              <a:rPr lang="en-US" altLang="zh-CN" dirty="0"/>
              <a:t>The main text has only three pages. And the appendix has only two pages.</a:t>
            </a:r>
          </a:p>
        </p:txBody>
      </p:sp>
      <p:sp>
        <p:nvSpPr>
          <p:cNvPr id="4" name="灯片编号占位符 3"/>
          <p:cNvSpPr>
            <a:spLocks noGrp="1"/>
          </p:cNvSpPr>
          <p:nvPr>
            <p:ph type="sldNum" sz="quarter" idx="5"/>
          </p:nvPr>
        </p:nvSpPr>
        <p:spPr/>
        <p:txBody>
          <a:bodyPr/>
          <a:lstStyle/>
          <a:p>
            <a:fld id="{11F5839A-6609-4FEB-9187-A78AF6FE986C}" type="slidenum">
              <a:rPr lang="zh-CN" altLang="en-US" smtClean="0"/>
              <a:t>8</a:t>
            </a:fld>
            <a:endParaRPr lang="zh-CN" altLang="en-US"/>
          </a:p>
        </p:txBody>
      </p:sp>
    </p:spTree>
    <p:extLst>
      <p:ext uri="{BB962C8B-B14F-4D97-AF65-F5344CB8AC3E}">
        <p14:creationId xmlns:p14="http://schemas.microsoft.com/office/powerpoint/2010/main" val="306105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F5839A-6609-4FEB-9187-A78AF6FE986C}" type="slidenum">
              <a:rPr lang="zh-CN" altLang="en-US" smtClean="0"/>
              <a:t>9</a:t>
            </a:fld>
            <a:endParaRPr lang="zh-CN" altLang="en-US"/>
          </a:p>
        </p:txBody>
      </p:sp>
    </p:spTree>
    <p:extLst>
      <p:ext uri="{BB962C8B-B14F-4D97-AF65-F5344CB8AC3E}">
        <p14:creationId xmlns:p14="http://schemas.microsoft.com/office/powerpoint/2010/main" val="1468723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679E7-5121-49A8-8DBD-906572A1DBC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3E3052B-7F91-4E1B-BC1D-C68A97E261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D9B0A03-2235-453D-869C-D09C304B10CA}"/>
              </a:ext>
            </a:extLst>
          </p:cNvPr>
          <p:cNvSpPr>
            <a:spLocks noGrp="1"/>
          </p:cNvSpPr>
          <p:nvPr>
            <p:ph type="dt" sz="half" idx="10"/>
          </p:nvPr>
        </p:nvSpPr>
        <p:spPr/>
        <p:txBody>
          <a:bodyPr/>
          <a:lstStyle/>
          <a:p>
            <a:fld id="{9022370E-523E-41BE-AD90-90F1F6C7CFC3}" type="datetimeFigureOut">
              <a:rPr lang="zh-CN" altLang="en-US" smtClean="0"/>
              <a:t>2026/3/16</a:t>
            </a:fld>
            <a:endParaRPr lang="zh-CN" altLang="en-US"/>
          </a:p>
        </p:txBody>
      </p:sp>
      <p:sp>
        <p:nvSpPr>
          <p:cNvPr id="5" name="页脚占位符 4">
            <a:extLst>
              <a:ext uri="{FF2B5EF4-FFF2-40B4-BE49-F238E27FC236}">
                <a16:creationId xmlns:a16="http://schemas.microsoft.com/office/drawing/2014/main" id="{DFBD125C-5C16-47EA-95F9-B394087BB2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030A27E-11E5-49CA-BAB0-90545339E3D2}"/>
              </a:ext>
            </a:extLst>
          </p:cNvPr>
          <p:cNvSpPr>
            <a:spLocks noGrp="1"/>
          </p:cNvSpPr>
          <p:nvPr>
            <p:ph type="sldNum" sz="quarter" idx="12"/>
          </p:nvPr>
        </p:nvSpPr>
        <p:spPr/>
        <p:txBody>
          <a:bodyPr/>
          <a:lstStyle/>
          <a:p>
            <a:fld id="{D105CBEB-F94E-4353-85DF-C6A7919E1D56}" type="slidenum">
              <a:rPr lang="zh-CN" altLang="en-US" smtClean="0"/>
              <a:t>‹#›</a:t>
            </a:fld>
            <a:endParaRPr lang="zh-CN" altLang="en-US"/>
          </a:p>
        </p:txBody>
      </p:sp>
    </p:spTree>
    <p:extLst>
      <p:ext uri="{BB962C8B-B14F-4D97-AF65-F5344CB8AC3E}">
        <p14:creationId xmlns:p14="http://schemas.microsoft.com/office/powerpoint/2010/main" val="401754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D02E29-0455-430F-B53F-7A279E78E1F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F3B1C1A-A040-433B-9153-014A601506B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88B5D5B-E679-49E7-959C-9BBE324EF5A7}"/>
              </a:ext>
            </a:extLst>
          </p:cNvPr>
          <p:cNvSpPr>
            <a:spLocks noGrp="1"/>
          </p:cNvSpPr>
          <p:nvPr>
            <p:ph type="dt" sz="half" idx="10"/>
          </p:nvPr>
        </p:nvSpPr>
        <p:spPr/>
        <p:txBody>
          <a:bodyPr/>
          <a:lstStyle/>
          <a:p>
            <a:fld id="{9022370E-523E-41BE-AD90-90F1F6C7CFC3}" type="datetimeFigureOut">
              <a:rPr lang="zh-CN" altLang="en-US" smtClean="0"/>
              <a:t>2026/3/16</a:t>
            </a:fld>
            <a:endParaRPr lang="zh-CN" altLang="en-US"/>
          </a:p>
        </p:txBody>
      </p:sp>
      <p:sp>
        <p:nvSpPr>
          <p:cNvPr id="5" name="页脚占位符 4">
            <a:extLst>
              <a:ext uri="{FF2B5EF4-FFF2-40B4-BE49-F238E27FC236}">
                <a16:creationId xmlns:a16="http://schemas.microsoft.com/office/drawing/2014/main" id="{EDD24A88-E5D8-4F01-B6B1-FD78AF497F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A93833A-4F51-48D6-A550-48C301EFB720}"/>
              </a:ext>
            </a:extLst>
          </p:cNvPr>
          <p:cNvSpPr>
            <a:spLocks noGrp="1"/>
          </p:cNvSpPr>
          <p:nvPr>
            <p:ph type="sldNum" sz="quarter" idx="12"/>
          </p:nvPr>
        </p:nvSpPr>
        <p:spPr/>
        <p:txBody>
          <a:bodyPr/>
          <a:lstStyle/>
          <a:p>
            <a:fld id="{D105CBEB-F94E-4353-85DF-C6A7919E1D56}" type="slidenum">
              <a:rPr lang="zh-CN" altLang="en-US" smtClean="0"/>
              <a:t>‹#›</a:t>
            </a:fld>
            <a:endParaRPr lang="zh-CN" altLang="en-US"/>
          </a:p>
        </p:txBody>
      </p:sp>
    </p:spTree>
    <p:extLst>
      <p:ext uri="{BB962C8B-B14F-4D97-AF65-F5344CB8AC3E}">
        <p14:creationId xmlns:p14="http://schemas.microsoft.com/office/powerpoint/2010/main" val="215004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B562FED-3039-4BA2-A890-68F3F71745E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E10106D-1B55-443C-8484-BC11664ACB0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33F2CBE-FF14-41D9-B1FA-1C814FEC51A6}"/>
              </a:ext>
            </a:extLst>
          </p:cNvPr>
          <p:cNvSpPr>
            <a:spLocks noGrp="1"/>
          </p:cNvSpPr>
          <p:nvPr>
            <p:ph type="dt" sz="half" idx="10"/>
          </p:nvPr>
        </p:nvSpPr>
        <p:spPr/>
        <p:txBody>
          <a:bodyPr/>
          <a:lstStyle/>
          <a:p>
            <a:fld id="{9022370E-523E-41BE-AD90-90F1F6C7CFC3}" type="datetimeFigureOut">
              <a:rPr lang="zh-CN" altLang="en-US" smtClean="0"/>
              <a:t>2026/3/16</a:t>
            </a:fld>
            <a:endParaRPr lang="zh-CN" altLang="en-US"/>
          </a:p>
        </p:txBody>
      </p:sp>
      <p:sp>
        <p:nvSpPr>
          <p:cNvPr id="5" name="页脚占位符 4">
            <a:extLst>
              <a:ext uri="{FF2B5EF4-FFF2-40B4-BE49-F238E27FC236}">
                <a16:creationId xmlns:a16="http://schemas.microsoft.com/office/drawing/2014/main" id="{A7601E33-5FB7-4782-9C42-645F0A648B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2BBF51-EFA4-4CF0-ACCF-98A71C74251A}"/>
              </a:ext>
            </a:extLst>
          </p:cNvPr>
          <p:cNvSpPr>
            <a:spLocks noGrp="1"/>
          </p:cNvSpPr>
          <p:nvPr>
            <p:ph type="sldNum" sz="quarter" idx="12"/>
          </p:nvPr>
        </p:nvSpPr>
        <p:spPr/>
        <p:txBody>
          <a:bodyPr/>
          <a:lstStyle/>
          <a:p>
            <a:fld id="{D105CBEB-F94E-4353-85DF-C6A7919E1D56}" type="slidenum">
              <a:rPr lang="zh-CN" altLang="en-US" smtClean="0"/>
              <a:t>‹#›</a:t>
            </a:fld>
            <a:endParaRPr lang="zh-CN" altLang="en-US"/>
          </a:p>
        </p:txBody>
      </p:sp>
    </p:spTree>
    <p:extLst>
      <p:ext uri="{BB962C8B-B14F-4D97-AF65-F5344CB8AC3E}">
        <p14:creationId xmlns:p14="http://schemas.microsoft.com/office/powerpoint/2010/main" val="236767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1E0D28-9D55-4681-930B-325D298AFF8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283E973-9E3D-4C83-AAE2-7AA123AF7FC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A27C1BC-8076-4021-AB03-E23B7D7FC265}"/>
              </a:ext>
            </a:extLst>
          </p:cNvPr>
          <p:cNvSpPr>
            <a:spLocks noGrp="1"/>
          </p:cNvSpPr>
          <p:nvPr>
            <p:ph type="dt" sz="half" idx="10"/>
          </p:nvPr>
        </p:nvSpPr>
        <p:spPr/>
        <p:txBody>
          <a:bodyPr/>
          <a:lstStyle/>
          <a:p>
            <a:fld id="{9022370E-523E-41BE-AD90-90F1F6C7CFC3}" type="datetimeFigureOut">
              <a:rPr lang="zh-CN" altLang="en-US" smtClean="0"/>
              <a:t>2026/3/16</a:t>
            </a:fld>
            <a:endParaRPr lang="zh-CN" altLang="en-US"/>
          </a:p>
        </p:txBody>
      </p:sp>
      <p:sp>
        <p:nvSpPr>
          <p:cNvPr id="5" name="页脚占位符 4">
            <a:extLst>
              <a:ext uri="{FF2B5EF4-FFF2-40B4-BE49-F238E27FC236}">
                <a16:creationId xmlns:a16="http://schemas.microsoft.com/office/drawing/2014/main" id="{086AE2A1-8326-45B6-AC9D-651A52459E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92B3CA0-6A2E-405B-B785-29E4899521A0}"/>
              </a:ext>
            </a:extLst>
          </p:cNvPr>
          <p:cNvSpPr>
            <a:spLocks noGrp="1"/>
          </p:cNvSpPr>
          <p:nvPr>
            <p:ph type="sldNum" sz="quarter" idx="12"/>
          </p:nvPr>
        </p:nvSpPr>
        <p:spPr/>
        <p:txBody>
          <a:bodyPr/>
          <a:lstStyle/>
          <a:p>
            <a:fld id="{D105CBEB-F94E-4353-85DF-C6A7919E1D56}" type="slidenum">
              <a:rPr lang="zh-CN" altLang="en-US" smtClean="0"/>
              <a:t>‹#›</a:t>
            </a:fld>
            <a:endParaRPr lang="zh-CN" altLang="en-US"/>
          </a:p>
        </p:txBody>
      </p:sp>
    </p:spTree>
    <p:extLst>
      <p:ext uri="{BB962C8B-B14F-4D97-AF65-F5344CB8AC3E}">
        <p14:creationId xmlns:p14="http://schemas.microsoft.com/office/powerpoint/2010/main" val="354563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11A06A-F1CB-4C64-91F0-58BFAA2407F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4A5986C-AA37-443D-9D40-5843D875BD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A62F6BE-B328-4B4F-9418-4E1E4B99B21F}"/>
              </a:ext>
            </a:extLst>
          </p:cNvPr>
          <p:cNvSpPr>
            <a:spLocks noGrp="1"/>
          </p:cNvSpPr>
          <p:nvPr>
            <p:ph type="dt" sz="half" idx="10"/>
          </p:nvPr>
        </p:nvSpPr>
        <p:spPr/>
        <p:txBody>
          <a:bodyPr/>
          <a:lstStyle/>
          <a:p>
            <a:fld id="{9022370E-523E-41BE-AD90-90F1F6C7CFC3}" type="datetimeFigureOut">
              <a:rPr lang="zh-CN" altLang="en-US" smtClean="0"/>
              <a:t>2026/3/16</a:t>
            </a:fld>
            <a:endParaRPr lang="zh-CN" altLang="en-US"/>
          </a:p>
        </p:txBody>
      </p:sp>
      <p:sp>
        <p:nvSpPr>
          <p:cNvPr id="5" name="页脚占位符 4">
            <a:extLst>
              <a:ext uri="{FF2B5EF4-FFF2-40B4-BE49-F238E27FC236}">
                <a16:creationId xmlns:a16="http://schemas.microsoft.com/office/drawing/2014/main" id="{EB3649CC-C467-4603-9E61-99D75933DE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F8C77B5-E578-4FA5-9C46-AC27154EAA1E}"/>
              </a:ext>
            </a:extLst>
          </p:cNvPr>
          <p:cNvSpPr>
            <a:spLocks noGrp="1"/>
          </p:cNvSpPr>
          <p:nvPr>
            <p:ph type="sldNum" sz="quarter" idx="12"/>
          </p:nvPr>
        </p:nvSpPr>
        <p:spPr/>
        <p:txBody>
          <a:bodyPr/>
          <a:lstStyle/>
          <a:p>
            <a:fld id="{D105CBEB-F94E-4353-85DF-C6A7919E1D56}" type="slidenum">
              <a:rPr lang="zh-CN" altLang="en-US" smtClean="0"/>
              <a:t>‹#›</a:t>
            </a:fld>
            <a:endParaRPr lang="zh-CN" altLang="en-US"/>
          </a:p>
        </p:txBody>
      </p:sp>
    </p:spTree>
    <p:extLst>
      <p:ext uri="{BB962C8B-B14F-4D97-AF65-F5344CB8AC3E}">
        <p14:creationId xmlns:p14="http://schemas.microsoft.com/office/powerpoint/2010/main" val="3262545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DBCF0A-8BC8-44B2-AD90-BCD9CEDAE22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AA8669-1767-4E4B-A293-71A9BE5E794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6A126E6-3315-46D1-BEE8-B68515EE656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96C20D6-D7B2-4054-AD92-B35A60FC3A31}"/>
              </a:ext>
            </a:extLst>
          </p:cNvPr>
          <p:cNvSpPr>
            <a:spLocks noGrp="1"/>
          </p:cNvSpPr>
          <p:nvPr>
            <p:ph type="dt" sz="half" idx="10"/>
          </p:nvPr>
        </p:nvSpPr>
        <p:spPr/>
        <p:txBody>
          <a:bodyPr/>
          <a:lstStyle/>
          <a:p>
            <a:fld id="{9022370E-523E-41BE-AD90-90F1F6C7CFC3}" type="datetimeFigureOut">
              <a:rPr lang="zh-CN" altLang="en-US" smtClean="0"/>
              <a:t>2026/3/16</a:t>
            </a:fld>
            <a:endParaRPr lang="zh-CN" altLang="en-US"/>
          </a:p>
        </p:txBody>
      </p:sp>
      <p:sp>
        <p:nvSpPr>
          <p:cNvPr id="6" name="页脚占位符 5">
            <a:extLst>
              <a:ext uri="{FF2B5EF4-FFF2-40B4-BE49-F238E27FC236}">
                <a16:creationId xmlns:a16="http://schemas.microsoft.com/office/drawing/2014/main" id="{8A7B7683-3B2C-40C4-9A8B-BFA64226BE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E16796B-25AD-4165-A2FE-B077BDE6DBE7}"/>
              </a:ext>
            </a:extLst>
          </p:cNvPr>
          <p:cNvSpPr>
            <a:spLocks noGrp="1"/>
          </p:cNvSpPr>
          <p:nvPr>
            <p:ph type="sldNum" sz="quarter" idx="12"/>
          </p:nvPr>
        </p:nvSpPr>
        <p:spPr/>
        <p:txBody>
          <a:bodyPr/>
          <a:lstStyle/>
          <a:p>
            <a:fld id="{D105CBEB-F94E-4353-85DF-C6A7919E1D56}" type="slidenum">
              <a:rPr lang="zh-CN" altLang="en-US" smtClean="0"/>
              <a:t>‹#›</a:t>
            </a:fld>
            <a:endParaRPr lang="zh-CN" altLang="en-US"/>
          </a:p>
        </p:txBody>
      </p:sp>
    </p:spTree>
    <p:extLst>
      <p:ext uri="{BB962C8B-B14F-4D97-AF65-F5344CB8AC3E}">
        <p14:creationId xmlns:p14="http://schemas.microsoft.com/office/powerpoint/2010/main" val="270309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9B089B-504F-44E8-BF3D-967BD6F22F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EFB6A39-7915-4F9A-8461-7961DEC5DB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06DEF2F-7C2A-4A70-8FF3-642F0A83F7E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9A51EE7-025E-457F-8255-A6DE344626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6D4DBA8-8912-479A-8591-CA0F781A1B6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C0E4BA7-A809-4431-89CC-647F6EA5B097}"/>
              </a:ext>
            </a:extLst>
          </p:cNvPr>
          <p:cNvSpPr>
            <a:spLocks noGrp="1"/>
          </p:cNvSpPr>
          <p:nvPr>
            <p:ph type="dt" sz="half" idx="10"/>
          </p:nvPr>
        </p:nvSpPr>
        <p:spPr/>
        <p:txBody>
          <a:bodyPr/>
          <a:lstStyle/>
          <a:p>
            <a:fld id="{9022370E-523E-41BE-AD90-90F1F6C7CFC3}" type="datetimeFigureOut">
              <a:rPr lang="zh-CN" altLang="en-US" smtClean="0"/>
              <a:t>2026/3/16</a:t>
            </a:fld>
            <a:endParaRPr lang="zh-CN" altLang="en-US"/>
          </a:p>
        </p:txBody>
      </p:sp>
      <p:sp>
        <p:nvSpPr>
          <p:cNvPr id="8" name="页脚占位符 7">
            <a:extLst>
              <a:ext uri="{FF2B5EF4-FFF2-40B4-BE49-F238E27FC236}">
                <a16:creationId xmlns:a16="http://schemas.microsoft.com/office/drawing/2014/main" id="{014345C0-1F9B-4F83-A6E8-48E1729D422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E1F031B-A780-451D-8628-BC33FDBA6FDC}"/>
              </a:ext>
            </a:extLst>
          </p:cNvPr>
          <p:cNvSpPr>
            <a:spLocks noGrp="1"/>
          </p:cNvSpPr>
          <p:nvPr>
            <p:ph type="sldNum" sz="quarter" idx="12"/>
          </p:nvPr>
        </p:nvSpPr>
        <p:spPr/>
        <p:txBody>
          <a:bodyPr/>
          <a:lstStyle/>
          <a:p>
            <a:fld id="{D105CBEB-F94E-4353-85DF-C6A7919E1D56}" type="slidenum">
              <a:rPr lang="zh-CN" altLang="en-US" smtClean="0"/>
              <a:t>‹#›</a:t>
            </a:fld>
            <a:endParaRPr lang="zh-CN" altLang="en-US"/>
          </a:p>
        </p:txBody>
      </p:sp>
    </p:spTree>
    <p:extLst>
      <p:ext uri="{BB962C8B-B14F-4D97-AF65-F5344CB8AC3E}">
        <p14:creationId xmlns:p14="http://schemas.microsoft.com/office/powerpoint/2010/main" val="2366798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EBE7F0-E570-47D5-B4D8-D99958A95D2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FEE3705-0AF2-4302-9646-FA103A8F47A1}"/>
              </a:ext>
            </a:extLst>
          </p:cNvPr>
          <p:cNvSpPr>
            <a:spLocks noGrp="1"/>
          </p:cNvSpPr>
          <p:nvPr>
            <p:ph type="dt" sz="half" idx="10"/>
          </p:nvPr>
        </p:nvSpPr>
        <p:spPr/>
        <p:txBody>
          <a:bodyPr/>
          <a:lstStyle/>
          <a:p>
            <a:fld id="{9022370E-523E-41BE-AD90-90F1F6C7CFC3}" type="datetimeFigureOut">
              <a:rPr lang="zh-CN" altLang="en-US" smtClean="0"/>
              <a:t>2026/3/16</a:t>
            </a:fld>
            <a:endParaRPr lang="zh-CN" altLang="en-US"/>
          </a:p>
        </p:txBody>
      </p:sp>
      <p:sp>
        <p:nvSpPr>
          <p:cNvPr id="4" name="页脚占位符 3">
            <a:extLst>
              <a:ext uri="{FF2B5EF4-FFF2-40B4-BE49-F238E27FC236}">
                <a16:creationId xmlns:a16="http://schemas.microsoft.com/office/drawing/2014/main" id="{B86613C8-F924-4904-8228-4BF1481835E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62E2549-3630-4704-AF6B-CD90A1722FA7}"/>
              </a:ext>
            </a:extLst>
          </p:cNvPr>
          <p:cNvSpPr>
            <a:spLocks noGrp="1"/>
          </p:cNvSpPr>
          <p:nvPr>
            <p:ph type="sldNum" sz="quarter" idx="12"/>
          </p:nvPr>
        </p:nvSpPr>
        <p:spPr/>
        <p:txBody>
          <a:bodyPr/>
          <a:lstStyle/>
          <a:p>
            <a:fld id="{D105CBEB-F94E-4353-85DF-C6A7919E1D56}" type="slidenum">
              <a:rPr lang="zh-CN" altLang="en-US" smtClean="0"/>
              <a:t>‹#›</a:t>
            </a:fld>
            <a:endParaRPr lang="zh-CN" altLang="en-US"/>
          </a:p>
        </p:txBody>
      </p:sp>
    </p:spTree>
    <p:extLst>
      <p:ext uri="{BB962C8B-B14F-4D97-AF65-F5344CB8AC3E}">
        <p14:creationId xmlns:p14="http://schemas.microsoft.com/office/powerpoint/2010/main" val="155762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9BEB38-C1B9-4438-BA8B-E2A20B44980E}"/>
              </a:ext>
            </a:extLst>
          </p:cNvPr>
          <p:cNvSpPr>
            <a:spLocks noGrp="1"/>
          </p:cNvSpPr>
          <p:nvPr>
            <p:ph type="dt" sz="half" idx="10"/>
          </p:nvPr>
        </p:nvSpPr>
        <p:spPr/>
        <p:txBody>
          <a:bodyPr/>
          <a:lstStyle/>
          <a:p>
            <a:fld id="{9022370E-523E-41BE-AD90-90F1F6C7CFC3}" type="datetimeFigureOut">
              <a:rPr lang="zh-CN" altLang="en-US" smtClean="0"/>
              <a:t>2026/3/16</a:t>
            </a:fld>
            <a:endParaRPr lang="zh-CN" altLang="en-US"/>
          </a:p>
        </p:txBody>
      </p:sp>
      <p:sp>
        <p:nvSpPr>
          <p:cNvPr id="3" name="页脚占位符 2">
            <a:extLst>
              <a:ext uri="{FF2B5EF4-FFF2-40B4-BE49-F238E27FC236}">
                <a16:creationId xmlns:a16="http://schemas.microsoft.com/office/drawing/2014/main" id="{125F82D6-BF66-415B-B607-D5A7EC82F1D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28BF8BE-C531-4E92-BB58-9E50DB307A77}"/>
              </a:ext>
            </a:extLst>
          </p:cNvPr>
          <p:cNvSpPr>
            <a:spLocks noGrp="1"/>
          </p:cNvSpPr>
          <p:nvPr>
            <p:ph type="sldNum" sz="quarter" idx="12"/>
          </p:nvPr>
        </p:nvSpPr>
        <p:spPr/>
        <p:txBody>
          <a:bodyPr/>
          <a:lstStyle/>
          <a:p>
            <a:fld id="{D105CBEB-F94E-4353-85DF-C6A7919E1D56}" type="slidenum">
              <a:rPr lang="zh-CN" altLang="en-US" smtClean="0"/>
              <a:t>‹#›</a:t>
            </a:fld>
            <a:endParaRPr lang="zh-CN" altLang="en-US"/>
          </a:p>
        </p:txBody>
      </p:sp>
    </p:spTree>
    <p:extLst>
      <p:ext uri="{BB962C8B-B14F-4D97-AF65-F5344CB8AC3E}">
        <p14:creationId xmlns:p14="http://schemas.microsoft.com/office/powerpoint/2010/main" val="173783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7530A0-5A80-4ED0-B55B-FC84DF7977D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27252BB-DBF0-4897-8230-625BBAD075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5B5C05B-EDCA-45EA-8C1B-E6E09471A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6ED6ED-962F-4BDC-A4FA-4CFE0651BDCB}"/>
              </a:ext>
            </a:extLst>
          </p:cNvPr>
          <p:cNvSpPr>
            <a:spLocks noGrp="1"/>
          </p:cNvSpPr>
          <p:nvPr>
            <p:ph type="dt" sz="half" idx="10"/>
          </p:nvPr>
        </p:nvSpPr>
        <p:spPr/>
        <p:txBody>
          <a:bodyPr/>
          <a:lstStyle/>
          <a:p>
            <a:fld id="{9022370E-523E-41BE-AD90-90F1F6C7CFC3}" type="datetimeFigureOut">
              <a:rPr lang="zh-CN" altLang="en-US" smtClean="0"/>
              <a:t>2026/3/16</a:t>
            </a:fld>
            <a:endParaRPr lang="zh-CN" altLang="en-US"/>
          </a:p>
        </p:txBody>
      </p:sp>
      <p:sp>
        <p:nvSpPr>
          <p:cNvPr id="6" name="页脚占位符 5">
            <a:extLst>
              <a:ext uri="{FF2B5EF4-FFF2-40B4-BE49-F238E27FC236}">
                <a16:creationId xmlns:a16="http://schemas.microsoft.com/office/drawing/2014/main" id="{056056A1-5127-4225-9339-3E2AD06926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F7B6B14-C9CF-4799-87E5-77A9D23A2313}"/>
              </a:ext>
            </a:extLst>
          </p:cNvPr>
          <p:cNvSpPr>
            <a:spLocks noGrp="1"/>
          </p:cNvSpPr>
          <p:nvPr>
            <p:ph type="sldNum" sz="quarter" idx="12"/>
          </p:nvPr>
        </p:nvSpPr>
        <p:spPr/>
        <p:txBody>
          <a:bodyPr/>
          <a:lstStyle/>
          <a:p>
            <a:fld id="{D105CBEB-F94E-4353-85DF-C6A7919E1D56}" type="slidenum">
              <a:rPr lang="zh-CN" altLang="en-US" smtClean="0"/>
              <a:t>‹#›</a:t>
            </a:fld>
            <a:endParaRPr lang="zh-CN" altLang="en-US"/>
          </a:p>
        </p:txBody>
      </p:sp>
    </p:spTree>
    <p:extLst>
      <p:ext uri="{BB962C8B-B14F-4D97-AF65-F5344CB8AC3E}">
        <p14:creationId xmlns:p14="http://schemas.microsoft.com/office/powerpoint/2010/main" val="83350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09607-3101-4F32-9B55-B7BFA07AB00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C83B1A3-1E18-4C07-998A-DF2A100137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C23251-FA6A-428F-B01A-E340046EF7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BDA51D-EC31-4D3F-894D-1246D7EE9294}"/>
              </a:ext>
            </a:extLst>
          </p:cNvPr>
          <p:cNvSpPr>
            <a:spLocks noGrp="1"/>
          </p:cNvSpPr>
          <p:nvPr>
            <p:ph type="dt" sz="half" idx="10"/>
          </p:nvPr>
        </p:nvSpPr>
        <p:spPr/>
        <p:txBody>
          <a:bodyPr/>
          <a:lstStyle/>
          <a:p>
            <a:fld id="{9022370E-523E-41BE-AD90-90F1F6C7CFC3}" type="datetimeFigureOut">
              <a:rPr lang="zh-CN" altLang="en-US" smtClean="0"/>
              <a:t>2026/3/16</a:t>
            </a:fld>
            <a:endParaRPr lang="zh-CN" altLang="en-US"/>
          </a:p>
        </p:txBody>
      </p:sp>
      <p:sp>
        <p:nvSpPr>
          <p:cNvPr id="6" name="页脚占位符 5">
            <a:extLst>
              <a:ext uri="{FF2B5EF4-FFF2-40B4-BE49-F238E27FC236}">
                <a16:creationId xmlns:a16="http://schemas.microsoft.com/office/drawing/2014/main" id="{B72AFF71-525B-4660-A233-03DA6E589D9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DED6BE1-569E-4016-BD88-8E90307F22C0}"/>
              </a:ext>
            </a:extLst>
          </p:cNvPr>
          <p:cNvSpPr>
            <a:spLocks noGrp="1"/>
          </p:cNvSpPr>
          <p:nvPr>
            <p:ph type="sldNum" sz="quarter" idx="12"/>
          </p:nvPr>
        </p:nvSpPr>
        <p:spPr/>
        <p:txBody>
          <a:bodyPr/>
          <a:lstStyle/>
          <a:p>
            <a:fld id="{D105CBEB-F94E-4353-85DF-C6A7919E1D56}" type="slidenum">
              <a:rPr lang="zh-CN" altLang="en-US" smtClean="0"/>
              <a:t>‹#›</a:t>
            </a:fld>
            <a:endParaRPr lang="zh-CN" altLang="en-US"/>
          </a:p>
        </p:txBody>
      </p:sp>
    </p:spTree>
    <p:extLst>
      <p:ext uri="{BB962C8B-B14F-4D97-AF65-F5344CB8AC3E}">
        <p14:creationId xmlns:p14="http://schemas.microsoft.com/office/powerpoint/2010/main" val="410751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1A3FC6E-5E6F-4800-A486-2C542965A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80F25D2-65D5-4517-B312-E05277DC4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445D9AF-C774-44D7-9C5A-444ADE3C2B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2370E-523E-41BE-AD90-90F1F6C7CFC3}" type="datetimeFigureOut">
              <a:rPr lang="zh-CN" altLang="en-US" smtClean="0"/>
              <a:t>2026/3/16</a:t>
            </a:fld>
            <a:endParaRPr lang="zh-CN" altLang="en-US"/>
          </a:p>
        </p:txBody>
      </p:sp>
      <p:sp>
        <p:nvSpPr>
          <p:cNvPr id="5" name="页脚占位符 4">
            <a:extLst>
              <a:ext uri="{FF2B5EF4-FFF2-40B4-BE49-F238E27FC236}">
                <a16:creationId xmlns:a16="http://schemas.microsoft.com/office/drawing/2014/main" id="{12AB38B7-5468-4CDD-8C95-7032842671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99515FC-E64F-4072-B9AE-B99526C6D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5CBEB-F94E-4353-85DF-C6A7919E1D56}" type="slidenum">
              <a:rPr lang="zh-CN" altLang="en-US" smtClean="0"/>
              <a:t>‹#›</a:t>
            </a:fld>
            <a:endParaRPr lang="zh-CN" altLang="en-US"/>
          </a:p>
        </p:txBody>
      </p:sp>
    </p:spTree>
    <p:extLst>
      <p:ext uri="{BB962C8B-B14F-4D97-AF65-F5344CB8AC3E}">
        <p14:creationId xmlns:p14="http://schemas.microsoft.com/office/powerpoint/2010/main" val="1317890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1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11ABC-2ECA-49C4-80B4-0A267565137C}"/>
              </a:ext>
            </a:extLst>
          </p:cNvPr>
          <p:cNvSpPr>
            <a:spLocks noGrp="1"/>
          </p:cNvSpPr>
          <p:nvPr>
            <p:ph type="ctrTitle"/>
          </p:nvPr>
        </p:nvSpPr>
        <p:spPr/>
        <p:txBody>
          <a:bodyPr/>
          <a:lstStyle/>
          <a:p>
            <a:r>
              <a:rPr lang="it-IT" altLang="zh-CN" dirty="0">
                <a:latin typeface="Calibri" panose="020F0502020204030204" pitchFamily="34" charset="0"/>
                <a:ea typeface="Calibri" panose="020F0502020204030204" pitchFamily="34" charset="0"/>
                <a:cs typeface="Calibri" panose="020F0502020204030204" pitchFamily="34" charset="0"/>
              </a:rPr>
              <a:t>No Universal Purification in Quantum Mechanics</a:t>
            </a:r>
            <a:endParaRPr lang="zh-CN" altLang="en-US" dirty="0">
              <a:latin typeface="Calibri" panose="020F0502020204030204" pitchFamily="34" charset="0"/>
              <a:cs typeface="Calibri" panose="020F0502020204030204" pitchFamily="34" charset="0"/>
            </a:endParaRPr>
          </a:p>
        </p:txBody>
      </p:sp>
      <p:sp>
        <p:nvSpPr>
          <p:cNvPr id="3" name="副标题 2">
            <a:extLst>
              <a:ext uri="{FF2B5EF4-FFF2-40B4-BE49-F238E27FC236}">
                <a16:creationId xmlns:a16="http://schemas.microsoft.com/office/drawing/2014/main" id="{E5EC3683-F77F-4123-AC04-BCDE0373EB68}"/>
              </a:ext>
            </a:extLst>
          </p:cNvPr>
          <p:cNvSpPr>
            <a:spLocks noGrp="1"/>
          </p:cNvSpPr>
          <p:nvPr>
            <p:ph type="subTitle" idx="1"/>
          </p:nvPr>
        </p:nvSpPr>
        <p:spPr/>
        <p:txBody>
          <a:bodyPr/>
          <a:lstStyle/>
          <a:p>
            <a:r>
              <a:rPr lang="en-US" altLang="zh-CN" dirty="0" err="1"/>
              <a:t>Zhenhuan</a:t>
            </a:r>
            <a:r>
              <a:rPr lang="en-US" altLang="zh-CN" dirty="0"/>
              <a:t> Liu, </a:t>
            </a:r>
            <a:r>
              <a:rPr lang="en-US" altLang="zh-CN" dirty="0" err="1"/>
              <a:t>Zhenyu</a:t>
            </a:r>
            <a:r>
              <a:rPr lang="en-US" altLang="zh-CN" dirty="0"/>
              <a:t> Du, </a:t>
            </a:r>
            <a:r>
              <a:rPr lang="en-US" altLang="zh-CN" dirty="0" err="1"/>
              <a:t>Zhenyu</a:t>
            </a:r>
            <a:r>
              <a:rPr lang="en-US" altLang="zh-CN" dirty="0"/>
              <a:t> Cai, Jens </a:t>
            </a:r>
            <a:r>
              <a:rPr lang="en-US" altLang="zh-CN" dirty="0" err="1"/>
              <a:t>Eisert</a:t>
            </a:r>
            <a:r>
              <a:rPr lang="en-US" altLang="zh-CN" dirty="0"/>
              <a:t>, Zi-Wen Liu</a:t>
            </a:r>
          </a:p>
          <a:p>
            <a:r>
              <a:rPr lang="en-US" altLang="zh-CN" dirty="0"/>
              <a:t>qubithuan@gmail.com</a:t>
            </a:r>
            <a:endParaRPr lang="zh-CN" altLang="en-US" dirty="0"/>
          </a:p>
        </p:txBody>
      </p:sp>
      <p:sp>
        <p:nvSpPr>
          <p:cNvPr id="6" name="文本框 5">
            <a:extLst>
              <a:ext uri="{FF2B5EF4-FFF2-40B4-BE49-F238E27FC236}">
                <a16:creationId xmlns:a16="http://schemas.microsoft.com/office/drawing/2014/main" id="{2B49226D-E19E-4531-9AAE-BC6371ADABCE}"/>
              </a:ext>
            </a:extLst>
          </p:cNvPr>
          <p:cNvSpPr txBox="1"/>
          <p:nvPr/>
        </p:nvSpPr>
        <p:spPr>
          <a:xfrm>
            <a:off x="8550111" y="6146277"/>
            <a:ext cx="3450211" cy="461665"/>
          </a:xfrm>
          <a:prstGeom prst="rect">
            <a:avLst/>
          </a:prstGeom>
          <a:noFill/>
        </p:spPr>
        <p:txBody>
          <a:bodyPr wrap="square" rtlCol="0">
            <a:spAutoFit/>
          </a:bodyPr>
          <a:lstStyle/>
          <a:p>
            <a:r>
              <a:rPr lang="en-US" altLang="zh-CN" sz="2400" b="0" i="0" dirty="0">
                <a:solidFill>
                  <a:srgbClr val="222222"/>
                </a:solidFill>
                <a:effectLst/>
                <a:latin typeface="Arial" panose="020B0604020202020204" pitchFamily="34" charset="0"/>
              </a:rPr>
              <a:t>arXiv:2509.21111</a:t>
            </a:r>
            <a:endParaRPr lang="zh-CN" altLang="en-US" sz="2400" dirty="0"/>
          </a:p>
        </p:txBody>
      </p:sp>
    </p:spTree>
    <p:extLst>
      <p:ext uri="{BB962C8B-B14F-4D97-AF65-F5344CB8AC3E}">
        <p14:creationId xmlns:p14="http://schemas.microsoft.com/office/powerpoint/2010/main" val="3895075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84906E-1BC3-44D9-B034-DA9CAB1D11E5}"/>
              </a:ext>
            </a:extLst>
          </p:cNvPr>
          <p:cNvSpPr>
            <a:spLocks noGrp="1"/>
          </p:cNvSpPr>
          <p:nvPr>
            <p:ph type="title"/>
          </p:nvPr>
        </p:nvSpPr>
        <p:spPr/>
        <p:txBody>
          <a:bodyPr/>
          <a:lstStyle/>
          <a:p>
            <a:r>
              <a:rPr lang="en-US" altLang="zh-CN" dirty="0">
                <a:latin typeface="Calibri" panose="020F0502020204030204" pitchFamily="34" charset="0"/>
                <a:cs typeface="Calibri" panose="020F0502020204030204" pitchFamily="34" charset="0"/>
              </a:rPr>
              <a:t>Approximate Purification Theorem</a:t>
            </a:r>
            <a:endParaRPr lang="zh-CN"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452CE38F-3364-4BF8-A05F-1B68E58B4B6F}"/>
                  </a:ext>
                </a:extLst>
              </p:cNvPr>
              <p:cNvSpPr txBox="1"/>
              <p:nvPr/>
            </p:nvSpPr>
            <p:spPr>
              <a:xfrm>
                <a:off x="462158" y="1868713"/>
                <a:ext cx="11267683" cy="1603196"/>
              </a:xfrm>
              <a:prstGeom prst="rect">
                <a:avLst/>
              </a:prstGeom>
              <a:noFill/>
            </p:spPr>
            <p:txBody>
              <a:bodyPr wrap="square" rtlCol="0">
                <a:spAutoFit/>
              </a:bodyPr>
              <a:lstStyle/>
              <a:p>
                <a:r>
                  <a:rPr lang="en-US" altLang="zh-CN" sz="2800" dirty="0">
                    <a:solidFill>
                      <a:schemeClr val="tx1"/>
                    </a:solidFill>
                    <a:latin typeface="Calibri" panose="020F0502020204030204" pitchFamily="34" charset="0"/>
                    <a:cs typeface="Calibri" panose="020F0502020204030204" pitchFamily="34" charset="0"/>
                  </a:rPr>
                  <a:t>Given any positive trace-preserving map </a:t>
                </a:r>
                <a14:m>
                  <m:oMath xmlns:m="http://schemas.openxmlformats.org/officeDocument/2006/math">
                    <m:r>
                      <a:rPr lang="en-US" altLang="zh-CN" sz="2800" b="0" i="1" smtClean="0">
                        <a:solidFill>
                          <a:schemeClr val="tx1"/>
                        </a:solidFill>
                        <a:latin typeface="Cambria Math" panose="02040503050406030204" pitchFamily="18" charset="0"/>
                        <a:cs typeface="Calibri" panose="020F0502020204030204" pitchFamily="34" charset="0"/>
                      </a:rPr>
                      <m:t>ℳ</m:t>
                    </m:r>
                  </m:oMath>
                </a14:m>
                <a:r>
                  <a:rPr lang="en-US" altLang="zh-CN" sz="2800" dirty="0">
                    <a:solidFill>
                      <a:schemeClr val="tx1"/>
                    </a:solidFill>
                    <a:latin typeface="Calibri" panose="020F0502020204030204" pitchFamily="34" charset="0"/>
                    <a:cs typeface="Calibri" panose="020F0502020204030204" pitchFamily="34" charset="0"/>
                  </a:rPr>
                  <a:t>, integer </a:t>
                </a:r>
                <a14:m>
                  <m:oMath xmlns:m="http://schemas.openxmlformats.org/officeDocument/2006/math">
                    <m:r>
                      <a:rPr lang="en-US" altLang="zh-CN" sz="2800" b="0" i="1" smtClean="0">
                        <a:solidFill>
                          <a:schemeClr val="tx1"/>
                        </a:solidFill>
                        <a:latin typeface="Cambria Math" panose="02040503050406030204" pitchFamily="18" charset="0"/>
                        <a:cs typeface="Calibri" panose="020F0502020204030204" pitchFamily="34" charset="0"/>
                      </a:rPr>
                      <m:t>𝑡</m:t>
                    </m:r>
                  </m:oMath>
                </a14:m>
                <a:r>
                  <a:rPr lang="en-US" altLang="zh-CN" sz="2800" dirty="0">
                    <a:solidFill>
                      <a:schemeClr val="tx1"/>
                    </a:solidFill>
                    <a:latin typeface="Calibri" panose="020F0502020204030204" pitchFamily="34" charset="0"/>
                    <a:cs typeface="Calibri" panose="020F0502020204030204" pitchFamily="34" charset="0"/>
                  </a:rPr>
                  <a:t>. Suppose for any state </a:t>
                </a:r>
                <a14:m>
                  <m:oMath xmlns:m="http://schemas.openxmlformats.org/officeDocument/2006/math">
                    <m:r>
                      <a:rPr lang="en-US" altLang="zh-CN" sz="2800" b="0" i="1" smtClean="0">
                        <a:solidFill>
                          <a:schemeClr val="tx1"/>
                        </a:solidFill>
                        <a:latin typeface="Cambria Math" panose="02040503050406030204" pitchFamily="18" charset="0"/>
                        <a:cs typeface="Calibri" panose="020F0502020204030204" pitchFamily="34" charset="0"/>
                      </a:rPr>
                      <m:t>𝜌</m:t>
                    </m:r>
                  </m:oMath>
                </a14:m>
                <a:r>
                  <a:rPr lang="en-US" altLang="zh-CN" sz="2800" dirty="0">
                    <a:solidFill>
                      <a:schemeClr val="tx1"/>
                    </a:solidFill>
                    <a:latin typeface="Calibri" panose="020F0502020204030204" pitchFamily="34" charset="0"/>
                    <a:cs typeface="Calibri" panose="020F0502020204030204" pitchFamily="34" charset="0"/>
                  </a:rPr>
                  <a:t> supported on a subspace </a:t>
                </a:r>
                <a14:m>
                  <m:oMath xmlns:m="http://schemas.openxmlformats.org/officeDocument/2006/math">
                    <m:sSub>
                      <m:sSubPr>
                        <m:ctrlPr>
                          <a:rPr lang="en-US" altLang="zh-CN" sz="2800" b="0" i="1" smtClean="0">
                            <a:solidFill>
                              <a:schemeClr val="tx1"/>
                            </a:solidFill>
                            <a:latin typeface="Cambria Math" panose="02040503050406030204" pitchFamily="18" charset="0"/>
                            <a:cs typeface="Calibri" panose="020F0502020204030204" pitchFamily="34" charset="0"/>
                          </a:rPr>
                        </m:ctrlPr>
                      </m:sSubPr>
                      <m:e>
                        <m:r>
                          <a:rPr lang="en-US" altLang="zh-CN" sz="2800" b="0" i="1" smtClean="0">
                            <a:solidFill>
                              <a:schemeClr val="tx1"/>
                            </a:solidFill>
                            <a:latin typeface="Cambria Math" panose="02040503050406030204" pitchFamily="18" charset="0"/>
                            <a:cs typeface="Calibri" panose="020F0502020204030204" pitchFamily="34" charset="0"/>
                          </a:rPr>
                          <m:t>𝒟</m:t>
                        </m:r>
                      </m:e>
                      <m:sub>
                        <m:r>
                          <a:rPr lang="en-US" altLang="zh-CN" sz="2800" b="0" i="1" smtClean="0">
                            <a:solidFill>
                              <a:schemeClr val="tx1"/>
                            </a:solidFill>
                            <a:latin typeface="Cambria Math" panose="02040503050406030204" pitchFamily="18" charset="0"/>
                            <a:cs typeface="Calibri" panose="020F0502020204030204" pitchFamily="34" charset="0"/>
                          </a:rPr>
                          <m:t>𝑆</m:t>
                        </m:r>
                      </m:sub>
                    </m:sSub>
                    <m:r>
                      <a:rPr lang="en-US" altLang="zh-CN" sz="2800" b="0" i="1" smtClean="0">
                        <a:solidFill>
                          <a:schemeClr val="tx1"/>
                        </a:solidFill>
                        <a:latin typeface="Cambria Math" panose="02040503050406030204" pitchFamily="18" charset="0"/>
                        <a:cs typeface="Calibri" panose="020F0502020204030204" pitchFamily="34" charset="0"/>
                      </a:rPr>
                      <m:t>⊂</m:t>
                    </m:r>
                    <m:r>
                      <a:rPr lang="en-US" altLang="zh-CN" sz="2800" b="0" i="1" smtClean="0">
                        <a:solidFill>
                          <a:schemeClr val="tx1"/>
                        </a:solidFill>
                        <a:latin typeface="Cambria Math" panose="02040503050406030204" pitchFamily="18" charset="0"/>
                        <a:cs typeface="Calibri" panose="020F0502020204030204" pitchFamily="34" charset="0"/>
                      </a:rPr>
                      <m:t>𝒟</m:t>
                    </m:r>
                    <m:d>
                      <m:dPr>
                        <m:ctrlPr>
                          <a:rPr lang="en-US" altLang="zh-CN" sz="2800" b="0" i="1" smtClean="0">
                            <a:solidFill>
                              <a:schemeClr val="tx1"/>
                            </a:solidFill>
                            <a:latin typeface="Cambria Math" panose="02040503050406030204" pitchFamily="18" charset="0"/>
                            <a:cs typeface="Calibri" panose="020F0502020204030204" pitchFamily="34" charset="0"/>
                          </a:rPr>
                        </m:ctrlPr>
                      </m:dPr>
                      <m:e>
                        <m:sSub>
                          <m:sSubPr>
                            <m:ctrlPr>
                              <a:rPr lang="en-US" altLang="zh-CN" sz="2800" b="0" i="1" smtClean="0">
                                <a:solidFill>
                                  <a:schemeClr val="tx1"/>
                                </a:solidFill>
                                <a:latin typeface="Cambria Math" panose="02040503050406030204" pitchFamily="18" charset="0"/>
                                <a:cs typeface="Calibri" panose="020F0502020204030204" pitchFamily="34" charset="0"/>
                              </a:rPr>
                            </m:ctrlPr>
                          </m:sSubPr>
                          <m:e>
                            <m:r>
                              <a:rPr lang="en-US" altLang="zh-CN" sz="2800" b="0" i="1" smtClean="0">
                                <a:solidFill>
                                  <a:schemeClr val="tx1"/>
                                </a:solidFill>
                                <a:latin typeface="Cambria Math" panose="02040503050406030204" pitchFamily="18" charset="0"/>
                                <a:cs typeface="Calibri" panose="020F0502020204030204" pitchFamily="34" charset="0"/>
                              </a:rPr>
                              <m:t>ℋ</m:t>
                            </m:r>
                          </m:e>
                          <m:sub>
                            <m:r>
                              <a:rPr lang="en-US" altLang="zh-CN" sz="2800" b="0" i="1" smtClean="0">
                                <a:solidFill>
                                  <a:schemeClr val="tx1"/>
                                </a:solidFill>
                                <a:latin typeface="Cambria Math" panose="02040503050406030204" pitchFamily="18" charset="0"/>
                                <a:cs typeface="Calibri" panose="020F0502020204030204" pitchFamily="34" charset="0"/>
                              </a:rPr>
                              <m:t>𝑑</m:t>
                            </m:r>
                          </m:sub>
                        </m:sSub>
                      </m:e>
                    </m:d>
                  </m:oMath>
                </a14:m>
                <a:r>
                  <a:rPr lang="en-US" altLang="zh-CN" sz="2800" dirty="0">
                    <a:solidFill>
                      <a:schemeClr val="tx1"/>
                    </a:solidFill>
                    <a:latin typeface="Calibri" panose="020F0502020204030204" pitchFamily="34" charset="0"/>
                    <a:cs typeface="Calibri" panose="020F0502020204030204" pitchFamily="34" charset="0"/>
                  </a:rPr>
                  <a:t> with dimension </a:t>
                </a:r>
                <a14:m>
                  <m:oMath xmlns:m="http://schemas.openxmlformats.org/officeDocument/2006/math">
                    <m:r>
                      <m:rPr>
                        <m:sty m:val="p"/>
                      </m:rPr>
                      <a:rPr lang="en-US" altLang="zh-CN" sz="2800" i="1" dirty="0">
                        <a:solidFill>
                          <a:schemeClr val="tx1"/>
                        </a:solidFill>
                        <a:latin typeface="Cambria Math" panose="02040503050406030204" pitchFamily="18" charset="0"/>
                        <a:cs typeface="Calibri" panose="020F0502020204030204" pitchFamily="34" charset="0"/>
                      </a:rPr>
                      <m:t>d</m:t>
                    </m:r>
                    <m:r>
                      <m:rPr>
                        <m:sty m:val="p"/>
                      </m:rPr>
                      <a:rPr lang="en-US" altLang="zh-CN" sz="2800" b="0" i="0" dirty="0" smtClean="0">
                        <a:solidFill>
                          <a:schemeClr val="tx1"/>
                        </a:solidFill>
                        <a:latin typeface="Cambria Math" panose="02040503050406030204" pitchFamily="18" charset="0"/>
                        <a:cs typeface="Calibri" panose="020F0502020204030204" pitchFamily="34" charset="0"/>
                      </a:rPr>
                      <m:t>im</m:t>
                    </m:r>
                    <m:d>
                      <m:dPr>
                        <m:ctrlPr>
                          <a:rPr lang="en-US" altLang="zh-CN" sz="2800" b="0" i="1" dirty="0" smtClean="0">
                            <a:solidFill>
                              <a:schemeClr val="tx1"/>
                            </a:solidFill>
                            <a:latin typeface="Cambria Math" panose="02040503050406030204" pitchFamily="18" charset="0"/>
                            <a:cs typeface="Calibri" panose="020F0502020204030204" pitchFamily="34" charset="0"/>
                          </a:rPr>
                        </m:ctrlPr>
                      </m:dPr>
                      <m:e>
                        <m:sSub>
                          <m:sSubPr>
                            <m:ctrlPr>
                              <a:rPr lang="en-US" altLang="zh-CN" sz="2800" b="0" i="1" dirty="0" smtClean="0">
                                <a:solidFill>
                                  <a:schemeClr val="tx1"/>
                                </a:solidFill>
                                <a:latin typeface="Cambria Math" panose="02040503050406030204" pitchFamily="18" charset="0"/>
                                <a:cs typeface="Calibri" panose="020F0502020204030204" pitchFamily="34" charset="0"/>
                              </a:rPr>
                            </m:ctrlPr>
                          </m:sSubPr>
                          <m:e>
                            <m:r>
                              <a:rPr lang="en-US" altLang="zh-CN" sz="2800" i="1" dirty="0">
                                <a:solidFill>
                                  <a:schemeClr val="tx1"/>
                                </a:solidFill>
                                <a:latin typeface="Cambria Math" panose="02040503050406030204" pitchFamily="18" charset="0"/>
                                <a:cs typeface="Calibri" panose="020F0502020204030204" pitchFamily="34" charset="0"/>
                              </a:rPr>
                              <m:t>𝒟</m:t>
                            </m:r>
                          </m:e>
                          <m:sub>
                            <m:r>
                              <a:rPr lang="en-US" altLang="zh-CN" sz="2800" b="0" i="1" dirty="0" smtClean="0">
                                <a:solidFill>
                                  <a:schemeClr val="tx1"/>
                                </a:solidFill>
                                <a:latin typeface="Cambria Math" panose="02040503050406030204" pitchFamily="18" charset="0"/>
                                <a:cs typeface="Calibri" panose="020F0502020204030204" pitchFamily="34" charset="0"/>
                              </a:rPr>
                              <m:t>𝑆</m:t>
                            </m:r>
                          </m:sub>
                        </m:sSub>
                      </m:e>
                    </m:d>
                    <m:r>
                      <a:rPr lang="en-US" altLang="zh-CN" sz="2800" b="0" i="1" dirty="0" smtClean="0">
                        <a:solidFill>
                          <a:schemeClr val="tx1"/>
                        </a:solidFill>
                        <a:latin typeface="Cambria Math" panose="02040503050406030204" pitchFamily="18" charset="0"/>
                        <a:cs typeface="Calibri" panose="020F0502020204030204" pitchFamily="34" charset="0"/>
                      </a:rPr>
                      <m:t>≥2</m:t>
                    </m:r>
                  </m:oMath>
                </a14:m>
                <a:r>
                  <a:rPr lang="en-US" altLang="zh-CN" sz="2800" dirty="0">
                    <a:solidFill>
                      <a:schemeClr val="tx1"/>
                    </a:solidFill>
                    <a:latin typeface="Calibri" panose="020F0502020204030204" pitchFamily="34" charset="0"/>
                    <a:cs typeface="Calibri" panose="020F0502020204030204" pitchFamily="34" charset="0"/>
                  </a:rPr>
                  <a:t>,</a:t>
                </a:r>
              </a:p>
              <a:p>
                <a:pPr/>
                <a14:m>
                  <m:oMathPara xmlns:m="http://schemas.openxmlformats.org/officeDocument/2006/math">
                    <m:oMathParaPr>
                      <m:jc m:val="centerGroup"/>
                    </m:oMathParaPr>
                    <m:oMath xmlns:m="http://schemas.openxmlformats.org/officeDocument/2006/math">
                      <m:r>
                        <m:rPr>
                          <m:sty m:val="p"/>
                        </m:rPr>
                        <a:rPr lang="en-US" altLang="zh-CN" sz="2800" b="0" i="1" smtClean="0">
                          <a:solidFill>
                            <a:schemeClr val="tx1"/>
                          </a:solidFill>
                          <a:latin typeface="Cambria Math" panose="02040503050406030204" pitchFamily="18" charset="0"/>
                          <a:cs typeface="Calibri" panose="020F0502020204030204" pitchFamily="34" charset="0"/>
                        </a:rPr>
                        <m:t>Tr</m:t>
                      </m:r>
                      <m:d>
                        <m:dPr>
                          <m:begChr m:val="["/>
                          <m:endChr m:val="]"/>
                          <m:ctrlPr>
                            <a:rPr lang="en-US" altLang="zh-CN" sz="2800" b="0" i="1" smtClean="0">
                              <a:solidFill>
                                <a:schemeClr val="tx1"/>
                              </a:solidFill>
                              <a:latin typeface="Cambria Math" panose="02040503050406030204" pitchFamily="18" charset="0"/>
                              <a:cs typeface="Calibri" panose="020F0502020204030204" pitchFamily="34" charset="0"/>
                            </a:rPr>
                          </m:ctrlPr>
                        </m:dPr>
                        <m:e>
                          <m:r>
                            <a:rPr lang="en-US" altLang="zh-CN" sz="2800" b="0" i="1" smtClean="0">
                              <a:solidFill>
                                <a:schemeClr val="tx1"/>
                              </a:solidFill>
                              <a:latin typeface="Cambria Math" panose="02040503050406030204" pitchFamily="18" charset="0"/>
                              <a:cs typeface="Calibri" panose="020F0502020204030204" pitchFamily="34" charset="0"/>
                            </a:rPr>
                            <m:t>ℳ</m:t>
                          </m:r>
                          <m:sSup>
                            <m:sSupPr>
                              <m:ctrlPr>
                                <a:rPr lang="en-US" altLang="zh-CN" sz="2800" b="0" i="1" smtClean="0">
                                  <a:solidFill>
                                    <a:schemeClr val="tx1"/>
                                  </a:solidFill>
                                  <a:latin typeface="Cambria Math" panose="02040503050406030204" pitchFamily="18" charset="0"/>
                                  <a:cs typeface="Calibri" panose="020F0502020204030204" pitchFamily="34" charset="0"/>
                                </a:rPr>
                              </m:ctrlPr>
                            </m:sSupPr>
                            <m:e>
                              <m:d>
                                <m:dPr>
                                  <m:ctrlPr>
                                    <a:rPr lang="en-US" altLang="zh-CN" sz="2800" b="0" i="1" smtClean="0">
                                      <a:solidFill>
                                        <a:schemeClr val="tx1"/>
                                      </a:solidFill>
                                      <a:latin typeface="Cambria Math" panose="02040503050406030204" pitchFamily="18" charset="0"/>
                                      <a:cs typeface="Calibri" panose="020F0502020204030204" pitchFamily="34" charset="0"/>
                                    </a:rPr>
                                  </m:ctrlPr>
                                </m:dPr>
                                <m:e>
                                  <m:sSup>
                                    <m:sSupPr>
                                      <m:ctrlPr>
                                        <a:rPr lang="en-US" altLang="zh-CN" sz="2800" b="0" i="1" smtClean="0">
                                          <a:solidFill>
                                            <a:schemeClr val="tx1"/>
                                          </a:solidFill>
                                          <a:latin typeface="Cambria Math" panose="02040503050406030204" pitchFamily="18" charset="0"/>
                                          <a:cs typeface="Calibri" panose="020F0502020204030204" pitchFamily="34" charset="0"/>
                                        </a:rPr>
                                      </m:ctrlPr>
                                    </m:sSupPr>
                                    <m:e>
                                      <m:r>
                                        <a:rPr lang="en-US" altLang="zh-CN" sz="2800" b="0" i="1" smtClean="0">
                                          <a:solidFill>
                                            <a:schemeClr val="tx1"/>
                                          </a:solidFill>
                                          <a:latin typeface="Cambria Math" panose="02040503050406030204" pitchFamily="18" charset="0"/>
                                          <a:cs typeface="Calibri" panose="020F0502020204030204" pitchFamily="34" charset="0"/>
                                        </a:rPr>
                                        <m:t>𝜌</m:t>
                                      </m:r>
                                    </m:e>
                                    <m:sup>
                                      <m:r>
                                        <a:rPr lang="en-US" altLang="zh-CN" sz="2800" b="0" i="1" smtClean="0">
                                          <a:solidFill>
                                            <a:schemeClr val="tx1"/>
                                          </a:solidFill>
                                          <a:latin typeface="Cambria Math" panose="02040503050406030204" pitchFamily="18" charset="0"/>
                                          <a:cs typeface="Calibri" panose="020F0502020204030204" pitchFamily="34" charset="0"/>
                                        </a:rPr>
                                        <m:t>⊗</m:t>
                                      </m:r>
                                      <m:r>
                                        <a:rPr lang="en-US" altLang="zh-CN" sz="2800" b="0" i="1" smtClean="0">
                                          <a:solidFill>
                                            <a:schemeClr val="tx1"/>
                                          </a:solidFill>
                                          <a:latin typeface="Cambria Math" panose="02040503050406030204" pitchFamily="18" charset="0"/>
                                          <a:cs typeface="Calibri" panose="020F0502020204030204" pitchFamily="34" charset="0"/>
                                        </a:rPr>
                                        <m:t>𝑡</m:t>
                                      </m:r>
                                    </m:sup>
                                  </m:sSup>
                                </m:e>
                              </m:d>
                            </m:e>
                            <m:sup>
                              <m:r>
                                <a:rPr lang="en-US" altLang="zh-CN" sz="2800" b="0" i="1" smtClean="0">
                                  <a:solidFill>
                                    <a:schemeClr val="tx1"/>
                                  </a:solidFill>
                                  <a:latin typeface="Cambria Math" panose="02040503050406030204" pitchFamily="18" charset="0"/>
                                  <a:cs typeface="Calibri" panose="020F0502020204030204" pitchFamily="34" charset="0"/>
                                </a:rPr>
                                <m:t>2</m:t>
                              </m:r>
                            </m:sup>
                          </m:sSup>
                        </m:e>
                      </m:d>
                      <m:r>
                        <a:rPr lang="en-US" altLang="zh-CN" sz="280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1−</m:t>
                      </m:r>
                      <m: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𝜖</m:t>
                      </m:r>
                    </m:oMath>
                  </m:oMathPara>
                </a14:m>
                <a:endParaRPr lang="zh-CN" altLang="en-US" sz="2800" dirty="0">
                  <a:solidFill>
                    <a:schemeClr val="tx1"/>
                  </a:solidFill>
                  <a:latin typeface="Calibri" panose="020F0502020204030204" pitchFamily="34" charset="0"/>
                  <a:cs typeface="Calibri" panose="020F0502020204030204" pitchFamily="34" charset="0"/>
                </a:endParaRPr>
              </a:p>
            </p:txBody>
          </p:sp>
        </mc:Choice>
        <mc:Fallback xmlns="">
          <p:sp>
            <p:nvSpPr>
              <p:cNvPr id="6" name="文本框 5">
                <a:extLst>
                  <a:ext uri="{FF2B5EF4-FFF2-40B4-BE49-F238E27FC236}">
                    <a16:creationId xmlns:a16="http://schemas.microsoft.com/office/drawing/2014/main" id="{452CE38F-3364-4BF8-A05F-1B68E58B4B6F}"/>
                  </a:ext>
                </a:extLst>
              </p:cNvPr>
              <p:cNvSpPr txBox="1">
                <a:spLocks noRot="1" noChangeAspect="1" noMove="1" noResize="1" noEditPoints="1" noAdjustHandles="1" noChangeArrowheads="1" noChangeShapeType="1" noTextEdit="1"/>
              </p:cNvSpPr>
              <p:nvPr/>
            </p:nvSpPr>
            <p:spPr>
              <a:xfrm>
                <a:off x="462158" y="1868713"/>
                <a:ext cx="11267683" cy="1603196"/>
              </a:xfrm>
              <a:prstGeom prst="rect">
                <a:avLst/>
              </a:prstGeom>
              <a:blipFill>
                <a:blip r:embed="rId3"/>
                <a:stretch>
                  <a:fillRect l="-1136" t="-3802" r="-8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1DDF5D06-AB0A-4BED-84F9-EDB4B22EE903}"/>
                  </a:ext>
                </a:extLst>
              </p:cNvPr>
              <p:cNvSpPr txBox="1"/>
              <p:nvPr/>
            </p:nvSpPr>
            <p:spPr>
              <a:xfrm>
                <a:off x="462157" y="3490015"/>
                <a:ext cx="11267683" cy="1168077"/>
              </a:xfrm>
              <a:prstGeom prst="rect">
                <a:avLst/>
              </a:prstGeom>
              <a:noFill/>
            </p:spPr>
            <p:txBody>
              <a:bodyPr wrap="square" rtlCol="0">
                <a:spAutoFit/>
              </a:bodyPr>
              <a:lstStyle/>
              <a:p>
                <a:r>
                  <a:rPr lang="en-US" altLang="zh-CN" sz="2800" dirty="0">
                    <a:solidFill>
                      <a:schemeClr val="tx1"/>
                    </a:solidFill>
                    <a:latin typeface="Calibri" panose="020F0502020204030204" pitchFamily="34" charset="0"/>
                    <a:cs typeface="Calibri" panose="020F0502020204030204" pitchFamily="34" charset="0"/>
                  </a:rPr>
                  <a:t>Then there exists a state </a:t>
                </a:r>
                <a14:m>
                  <m:oMath xmlns:m="http://schemas.openxmlformats.org/officeDocument/2006/math">
                    <m:sSub>
                      <m:sSubPr>
                        <m:ctrlPr>
                          <a:rPr lang="en-US" altLang="zh-CN" sz="2800" b="0" i="1" smtClean="0">
                            <a:solidFill>
                              <a:schemeClr val="tx1"/>
                            </a:solidFill>
                            <a:latin typeface="Cambria Math" panose="02040503050406030204" pitchFamily="18" charset="0"/>
                            <a:cs typeface="Calibri" panose="020F0502020204030204" pitchFamily="34" charset="0"/>
                          </a:rPr>
                        </m:ctrlPr>
                      </m:sSubPr>
                      <m:e>
                        <m:r>
                          <a:rPr lang="en-US" altLang="zh-CN" sz="2800" b="0" i="1" smtClean="0">
                            <a:solidFill>
                              <a:schemeClr val="tx1"/>
                            </a:solidFill>
                            <a:latin typeface="Cambria Math" panose="02040503050406030204" pitchFamily="18" charset="0"/>
                            <a:cs typeface="Calibri" panose="020F0502020204030204" pitchFamily="34" charset="0"/>
                          </a:rPr>
                          <m:t>𝜎</m:t>
                        </m:r>
                      </m:e>
                      <m:sub>
                        <m:r>
                          <a:rPr lang="en-US" altLang="zh-CN" sz="2800" b="0" i="1" smtClean="0">
                            <a:solidFill>
                              <a:schemeClr val="tx1"/>
                            </a:solidFill>
                            <a:latin typeface="Cambria Math" panose="02040503050406030204" pitchFamily="18" charset="0"/>
                            <a:cs typeface="Calibri" panose="020F0502020204030204" pitchFamily="34" charset="0"/>
                          </a:rPr>
                          <m:t>0</m:t>
                        </m:r>
                      </m:sub>
                    </m:sSub>
                  </m:oMath>
                </a14:m>
                <a:r>
                  <a:rPr lang="en-US" altLang="zh-CN" sz="2800" dirty="0">
                    <a:solidFill>
                      <a:schemeClr val="tx1"/>
                    </a:solidFill>
                    <a:latin typeface="Calibri" panose="020F0502020204030204" pitchFamily="34" charset="0"/>
                    <a:cs typeface="Calibri" panose="020F0502020204030204" pitchFamily="34" charset="0"/>
                  </a:rPr>
                  <a:t> such that for all </a:t>
                </a:r>
                <a14:m>
                  <m:oMath xmlns:m="http://schemas.openxmlformats.org/officeDocument/2006/math">
                    <m:r>
                      <a:rPr lang="en-US" altLang="zh-CN" sz="2800" b="0" i="1" smtClean="0">
                        <a:solidFill>
                          <a:schemeClr val="tx1"/>
                        </a:solidFill>
                        <a:latin typeface="Cambria Math" panose="02040503050406030204" pitchFamily="18" charset="0"/>
                        <a:cs typeface="Calibri" panose="020F0502020204030204" pitchFamily="34" charset="0"/>
                      </a:rPr>
                      <m:t>𝜌</m:t>
                    </m:r>
                  </m:oMath>
                </a14:m>
                <a:endParaRPr lang="en-US" altLang="zh-CN" sz="2800" dirty="0">
                  <a:solidFill>
                    <a:schemeClr val="tx1"/>
                  </a:solidFill>
                  <a:latin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lang="en-US" altLang="zh-CN" sz="2800" b="0" i="1" smtClean="0">
                          <a:solidFill>
                            <a:schemeClr val="tx1"/>
                          </a:solidFill>
                          <a:latin typeface="Cambria Math" panose="02040503050406030204" pitchFamily="18" charset="0"/>
                          <a:cs typeface="Calibri" panose="020F0502020204030204" pitchFamily="34" charset="0"/>
                        </a:rPr>
                        <m:t>𝐷</m:t>
                      </m:r>
                      <m:d>
                        <m:dPr>
                          <m:ctrlPr>
                            <a:rPr lang="en-US" altLang="zh-CN" sz="2800" b="0" i="1" smtClean="0">
                              <a:solidFill>
                                <a:schemeClr val="tx1"/>
                              </a:solidFill>
                              <a:latin typeface="Cambria Math" panose="02040503050406030204" pitchFamily="18" charset="0"/>
                              <a:cs typeface="Calibri" panose="020F0502020204030204" pitchFamily="34" charset="0"/>
                            </a:rPr>
                          </m:ctrlPr>
                        </m:dPr>
                        <m:e>
                          <m:sSub>
                            <m:sSubPr>
                              <m:ctrlPr>
                                <a:rPr lang="en-US" altLang="zh-CN" sz="2800" b="0" i="1" smtClean="0">
                                  <a:solidFill>
                                    <a:schemeClr val="tx1"/>
                                  </a:solidFill>
                                  <a:latin typeface="Cambria Math" panose="02040503050406030204" pitchFamily="18" charset="0"/>
                                  <a:cs typeface="Calibri" panose="020F0502020204030204" pitchFamily="34" charset="0"/>
                                </a:rPr>
                              </m:ctrlPr>
                            </m:sSubPr>
                            <m:e>
                              <m:r>
                                <a:rPr lang="en-US" altLang="zh-CN" sz="2800" b="0" i="1" smtClean="0">
                                  <a:solidFill>
                                    <a:schemeClr val="tx1"/>
                                  </a:solidFill>
                                  <a:latin typeface="Cambria Math" panose="02040503050406030204" pitchFamily="18" charset="0"/>
                                  <a:cs typeface="Calibri" panose="020F0502020204030204" pitchFamily="34" charset="0"/>
                                </a:rPr>
                                <m:t>𝜎</m:t>
                              </m:r>
                            </m:e>
                            <m:sub>
                              <m:r>
                                <a:rPr lang="en-US" altLang="zh-CN" sz="2800" b="0" i="1" smtClean="0">
                                  <a:solidFill>
                                    <a:schemeClr val="tx1"/>
                                  </a:solidFill>
                                  <a:latin typeface="Cambria Math" panose="02040503050406030204" pitchFamily="18" charset="0"/>
                                  <a:cs typeface="Calibri" panose="020F0502020204030204" pitchFamily="34" charset="0"/>
                                </a:rPr>
                                <m:t>0</m:t>
                              </m:r>
                            </m:sub>
                          </m:sSub>
                          <m:r>
                            <a:rPr lang="en-US" altLang="zh-CN" sz="2800" b="0" i="1" smtClean="0">
                              <a:solidFill>
                                <a:schemeClr val="tx1"/>
                              </a:solidFill>
                              <a:latin typeface="Cambria Math" panose="02040503050406030204" pitchFamily="18" charset="0"/>
                              <a:cs typeface="Calibri" panose="020F0502020204030204" pitchFamily="34" charset="0"/>
                            </a:rPr>
                            <m:t>,</m:t>
                          </m:r>
                          <m:r>
                            <a:rPr lang="en-US" altLang="zh-CN" sz="2800" b="0" i="1" smtClean="0">
                              <a:solidFill>
                                <a:schemeClr val="tx1"/>
                              </a:solidFill>
                              <a:latin typeface="Cambria Math" panose="02040503050406030204" pitchFamily="18" charset="0"/>
                              <a:cs typeface="Calibri" panose="020F0502020204030204" pitchFamily="34" charset="0"/>
                            </a:rPr>
                            <m:t>ℳ</m:t>
                          </m:r>
                          <m:d>
                            <m:dPr>
                              <m:ctrlPr>
                                <a:rPr lang="en-US" altLang="zh-CN" sz="2800" b="0" i="1" smtClean="0">
                                  <a:solidFill>
                                    <a:schemeClr val="tx1"/>
                                  </a:solidFill>
                                  <a:latin typeface="Cambria Math" panose="02040503050406030204" pitchFamily="18" charset="0"/>
                                  <a:cs typeface="Calibri" panose="020F0502020204030204" pitchFamily="34" charset="0"/>
                                </a:rPr>
                              </m:ctrlPr>
                            </m:dPr>
                            <m:e>
                              <m:sSup>
                                <m:sSupPr>
                                  <m:ctrlPr>
                                    <a:rPr lang="en-US" altLang="zh-CN" sz="2800" b="0" i="1" smtClean="0">
                                      <a:solidFill>
                                        <a:schemeClr val="tx1"/>
                                      </a:solidFill>
                                      <a:latin typeface="Cambria Math" panose="02040503050406030204" pitchFamily="18" charset="0"/>
                                      <a:cs typeface="Calibri" panose="020F0502020204030204" pitchFamily="34" charset="0"/>
                                    </a:rPr>
                                  </m:ctrlPr>
                                </m:sSupPr>
                                <m:e>
                                  <m:r>
                                    <a:rPr lang="en-US" altLang="zh-CN" sz="2800" b="0" i="1" smtClean="0">
                                      <a:solidFill>
                                        <a:schemeClr val="tx1"/>
                                      </a:solidFill>
                                      <a:latin typeface="Cambria Math" panose="02040503050406030204" pitchFamily="18" charset="0"/>
                                      <a:cs typeface="Calibri" panose="020F0502020204030204" pitchFamily="34" charset="0"/>
                                    </a:rPr>
                                    <m:t>𝜌</m:t>
                                  </m:r>
                                </m:e>
                                <m:sup>
                                  <m:r>
                                    <a:rPr lang="en-US" altLang="zh-CN" sz="2800" b="0" i="1" smtClean="0">
                                      <a:solidFill>
                                        <a:schemeClr val="tx1"/>
                                      </a:solidFill>
                                      <a:latin typeface="Cambria Math" panose="02040503050406030204" pitchFamily="18" charset="0"/>
                                      <a:cs typeface="Calibri" panose="020F0502020204030204" pitchFamily="34" charset="0"/>
                                    </a:rPr>
                                    <m:t>⊗</m:t>
                                  </m:r>
                                  <m:r>
                                    <a:rPr lang="en-US" altLang="zh-CN" sz="2800" b="0" i="1" smtClean="0">
                                      <a:solidFill>
                                        <a:schemeClr val="tx1"/>
                                      </a:solidFill>
                                      <a:latin typeface="Cambria Math" panose="02040503050406030204" pitchFamily="18" charset="0"/>
                                      <a:cs typeface="Calibri" panose="020F0502020204030204" pitchFamily="34" charset="0"/>
                                    </a:rPr>
                                    <m:t>𝑡</m:t>
                                  </m:r>
                                </m:sup>
                              </m:sSup>
                            </m:e>
                          </m:d>
                        </m:e>
                      </m:d>
                      <m:r>
                        <a:rPr lang="en-US" altLang="zh-CN" sz="280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d>
                        <m:dPr>
                          <m:ctrlP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ctrlPr>
                        </m:dPr>
                        <m:e>
                          <m: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8</m:t>
                          </m:r>
                          <m: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𝜋</m:t>
                          </m:r>
                          <m:rad>
                            <m:radPr>
                              <m:degHide m:val="on"/>
                              <m:ctrlP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ctrlPr>
                            </m:radPr>
                            <m:deg/>
                            <m:e>
                              <m: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2</m:t>
                              </m:r>
                              <m: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𝑡</m:t>
                              </m:r>
                            </m:e>
                          </m:rad>
                          <m: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+12</m:t>
                          </m:r>
                        </m:e>
                      </m:d>
                      <m:rad>
                        <m:radPr>
                          <m:degHide m:val="on"/>
                          <m:ctrlP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ctrlPr>
                        </m:radPr>
                        <m:deg/>
                        <m:e>
                          <m: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𝜖</m:t>
                          </m:r>
                        </m:e>
                      </m:rad>
                    </m:oMath>
                  </m:oMathPara>
                </a14:m>
                <a:endParaRPr lang="zh-CN" altLang="en-US" sz="2800" dirty="0">
                  <a:solidFill>
                    <a:schemeClr val="tx1"/>
                  </a:solidFill>
                  <a:latin typeface="Calibri" panose="020F0502020204030204" pitchFamily="34" charset="0"/>
                  <a:cs typeface="Calibri" panose="020F0502020204030204" pitchFamily="34" charset="0"/>
                </a:endParaRPr>
              </a:p>
            </p:txBody>
          </p:sp>
        </mc:Choice>
        <mc:Fallback xmlns="">
          <p:sp>
            <p:nvSpPr>
              <p:cNvPr id="4" name="文本框 3">
                <a:extLst>
                  <a:ext uri="{FF2B5EF4-FFF2-40B4-BE49-F238E27FC236}">
                    <a16:creationId xmlns:a16="http://schemas.microsoft.com/office/drawing/2014/main" id="{1DDF5D06-AB0A-4BED-84F9-EDB4B22EE903}"/>
                  </a:ext>
                </a:extLst>
              </p:cNvPr>
              <p:cNvSpPr txBox="1">
                <a:spLocks noRot="1" noChangeAspect="1" noMove="1" noResize="1" noEditPoints="1" noAdjustHandles="1" noChangeArrowheads="1" noChangeShapeType="1" noTextEdit="1"/>
              </p:cNvSpPr>
              <p:nvPr/>
            </p:nvSpPr>
            <p:spPr>
              <a:xfrm>
                <a:off x="462157" y="3490015"/>
                <a:ext cx="11267683" cy="1168077"/>
              </a:xfrm>
              <a:prstGeom prst="rect">
                <a:avLst/>
              </a:prstGeom>
              <a:blipFill>
                <a:blip r:embed="rId4"/>
                <a:stretch>
                  <a:fillRect l="-1136" t="-5236"/>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7C009F25-C009-43AD-8BCA-43A1B7EBE206}"/>
              </a:ext>
            </a:extLst>
          </p:cNvPr>
          <p:cNvSpPr txBox="1"/>
          <p:nvPr/>
        </p:nvSpPr>
        <p:spPr>
          <a:xfrm>
            <a:off x="462157" y="4922998"/>
            <a:ext cx="11267683" cy="954107"/>
          </a:xfrm>
          <a:prstGeom prst="rect">
            <a:avLst/>
          </a:prstGeom>
          <a:noFill/>
        </p:spPr>
        <p:txBody>
          <a:bodyPr wrap="square" rtlCol="0">
            <a:spAutoFit/>
          </a:bodyPr>
          <a:lstStyle/>
          <a:p>
            <a:pPr algn="ctr"/>
            <a:r>
              <a:rPr lang="en-US" altLang="zh-CN" sz="2800" dirty="0">
                <a:solidFill>
                  <a:srgbClr val="FF0000"/>
                </a:solidFill>
                <a:latin typeface="Calibri" panose="020F0502020204030204" pitchFamily="34" charset="0"/>
                <a:cs typeface="Calibri" panose="020F0502020204030204" pitchFamily="34" charset="0"/>
              </a:rPr>
              <a:t>Given a fixed sample complexity, there is a trade-off between the purity and difference of the output state.</a:t>
            </a:r>
            <a:endParaRPr lang="zh-CN" altLang="en-US" sz="2800" dirty="0">
              <a:solidFill>
                <a:srgbClr val="FF0000"/>
              </a:solidFill>
            </a:endParaRPr>
          </a:p>
        </p:txBody>
      </p:sp>
    </p:spTree>
    <p:extLst>
      <p:ext uri="{BB962C8B-B14F-4D97-AF65-F5344CB8AC3E}">
        <p14:creationId xmlns:p14="http://schemas.microsoft.com/office/powerpoint/2010/main" val="272705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84906E-1BC3-44D9-B034-DA9CAB1D11E5}"/>
              </a:ext>
            </a:extLst>
          </p:cNvPr>
          <p:cNvSpPr>
            <a:spLocks noGrp="1"/>
          </p:cNvSpPr>
          <p:nvPr>
            <p:ph type="title"/>
          </p:nvPr>
        </p:nvSpPr>
        <p:spPr/>
        <p:txBody>
          <a:bodyPr/>
          <a:lstStyle/>
          <a:p>
            <a:r>
              <a:rPr lang="en-US" altLang="zh-CN" dirty="0">
                <a:latin typeface="Calibri" panose="020F0502020204030204" pitchFamily="34" charset="0"/>
                <a:cs typeface="Calibri" panose="020F0502020204030204" pitchFamily="34" charset="0"/>
              </a:rPr>
              <a:t>Approximate Purification Theorem</a:t>
            </a:r>
            <a:endParaRPr lang="zh-CN"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1DDF5D06-AB0A-4BED-84F9-EDB4B22EE903}"/>
                  </a:ext>
                </a:extLst>
              </p:cNvPr>
              <p:cNvSpPr txBox="1"/>
              <p:nvPr/>
            </p:nvSpPr>
            <p:spPr>
              <a:xfrm>
                <a:off x="462157" y="1941037"/>
                <a:ext cx="11267683" cy="7371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solidFill>
                            <a:schemeClr val="tx1"/>
                          </a:solidFill>
                          <a:latin typeface="Cambria Math" panose="02040503050406030204" pitchFamily="18" charset="0"/>
                          <a:cs typeface="Calibri" panose="020F0502020204030204" pitchFamily="34" charset="0"/>
                        </a:rPr>
                        <m:t>𝐷</m:t>
                      </m:r>
                      <m:d>
                        <m:dPr>
                          <m:ctrlPr>
                            <a:rPr lang="en-US" altLang="zh-CN" sz="2800" b="0" i="1" smtClean="0">
                              <a:solidFill>
                                <a:schemeClr val="tx1"/>
                              </a:solidFill>
                              <a:latin typeface="Cambria Math" panose="02040503050406030204" pitchFamily="18" charset="0"/>
                              <a:cs typeface="Calibri" panose="020F0502020204030204" pitchFamily="34" charset="0"/>
                            </a:rPr>
                          </m:ctrlPr>
                        </m:dPr>
                        <m:e>
                          <m:sSub>
                            <m:sSubPr>
                              <m:ctrlPr>
                                <a:rPr lang="en-US" altLang="zh-CN" sz="2800" b="0" i="1" smtClean="0">
                                  <a:solidFill>
                                    <a:schemeClr val="tx1"/>
                                  </a:solidFill>
                                  <a:latin typeface="Cambria Math" panose="02040503050406030204" pitchFamily="18" charset="0"/>
                                  <a:cs typeface="Calibri" panose="020F0502020204030204" pitchFamily="34" charset="0"/>
                                </a:rPr>
                              </m:ctrlPr>
                            </m:sSubPr>
                            <m:e>
                              <m:r>
                                <a:rPr lang="en-US" altLang="zh-CN" sz="2800" b="0" i="1" smtClean="0">
                                  <a:solidFill>
                                    <a:schemeClr val="tx1"/>
                                  </a:solidFill>
                                  <a:latin typeface="Cambria Math" panose="02040503050406030204" pitchFamily="18" charset="0"/>
                                  <a:cs typeface="Calibri" panose="020F0502020204030204" pitchFamily="34" charset="0"/>
                                </a:rPr>
                                <m:t>𝜎</m:t>
                              </m:r>
                            </m:e>
                            <m:sub>
                              <m:r>
                                <a:rPr lang="en-US" altLang="zh-CN" sz="2800" b="0" i="1" smtClean="0">
                                  <a:solidFill>
                                    <a:schemeClr val="tx1"/>
                                  </a:solidFill>
                                  <a:latin typeface="Cambria Math" panose="02040503050406030204" pitchFamily="18" charset="0"/>
                                  <a:cs typeface="Calibri" panose="020F0502020204030204" pitchFamily="34" charset="0"/>
                                </a:rPr>
                                <m:t>0</m:t>
                              </m:r>
                            </m:sub>
                          </m:sSub>
                          <m:r>
                            <a:rPr lang="en-US" altLang="zh-CN" sz="2800" b="0" i="1" smtClean="0">
                              <a:solidFill>
                                <a:schemeClr val="tx1"/>
                              </a:solidFill>
                              <a:latin typeface="Cambria Math" panose="02040503050406030204" pitchFamily="18" charset="0"/>
                              <a:cs typeface="Calibri" panose="020F0502020204030204" pitchFamily="34" charset="0"/>
                            </a:rPr>
                            <m:t>,</m:t>
                          </m:r>
                          <m:r>
                            <a:rPr lang="en-US" altLang="zh-CN" sz="2800" b="0" i="1" smtClean="0">
                              <a:solidFill>
                                <a:schemeClr val="tx1"/>
                              </a:solidFill>
                              <a:latin typeface="Cambria Math" panose="02040503050406030204" pitchFamily="18" charset="0"/>
                              <a:cs typeface="Calibri" panose="020F0502020204030204" pitchFamily="34" charset="0"/>
                            </a:rPr>
                            <m:t>ℳ</m:t>
                          </m:r>
                          <m:d>
                            <m:dPr>
                              <m:ctrlPr>
                                <a:rPr lang="en-US" altLang="zh-CN" sz="2800" b="0" i="1" smtClean="0">
                                  <a:solidFill>
                                    <a:schemeClr val="tx1"/>
                                  </a:solidFill>
                                  <a:latin typeface="Cambria Math" panose="02040503050406030204" pitchFamily="18" charset="0"/>
                                  <a:cs typeface="Calibri" panose="020F0502020204030204" pitchFamily="34" charset="0"/>
                                </a:rPr>
                              </m:ctrlPr>
                            </m:dPr>
                            <m:e>
                              <m:sSup>
                                <m:sSupPr>
                                  <m:ctrlPr>
                                    <a:rPr lang="en-US" altLang="zh-CN" sz="2800" b="0" i="1" smtClean="0">
                                      <a:solidFill>
                                        <a:schemeClr val="tx1"/>
                                      </a:solidFill>
                                      <a:latin typeface="Cambria Math" panose="02040503050406030204" pitchFamily="18" charset="0"/>
                                      <a:cs typeface="Calibri" panose="020F0502020204030204" pitchFamily="34" charset="0"/>
                                    </a:rPr>
                                  </m:ctrlPr>
                                </m:sSupPr>
                                <m:e>
                                  <m:r>
                                    <a:rPr lang="en-US" altLang="zh-CN" sz="2800" b="0" i="1" smtClean="0">
                                      <a:solidFill>
                                        <a:schemeClr val="tx1"/>
                                      </a:solidFill>
                                      <a:latin typeface="Cambria Math" panose="02040503050406030204" pitchFamily="18" charset="0"/>
                                      <a:cs typeface="Calibri" panose="020F0502020204030204" pitchFamily="34" charset="0"/>
                                    </a:rPr>
                                    <m:t>𝜌</m:t>
                                  </m:r>
                                </m:e>
                                <m:sup>
                                  <m:r>
                                    <a:rPr lang="en-US" altLang="zh-CN" sz="2800" b="0" i="1" smtClean="0">
                                      <a:solidFill>
                                        <a:schemeClr val="tx1"/>
                                      </a:solidFill>
                                      <a:latin typeface="Cambria Math" panose="02040503050406030204" pitchFamily="18" charset="0"/>
                                      <a:cs typeface="Calibri" panose="020F0502020204030204" pitchFamily="34" charset="0"/>
                                    </a:rPr>
                                    <m:t>⊗</m:t>
                                  </m:r>
                                  <m:r>
                                    <a:rPr lang="en-US" altLang="zh-CN" sz="2800" b="0" i="1" smtClean="0">
                                      <a:solidFill>
                                        <a:schemeClr val="tx1"/>
                                      </a:solidFill>
                                      <a:latin typeface="Cambria Math" panose="02040503050406030204" pitchFamily="18" charset="0"/>
                                      <a:cs typeface="Calibri" panose="020F0502020204030204" pitchFamily="34" charset="0"/>
                                    </a:rPr>
                                    <m:t>𝑡</m:t>
                                  </m:r>
                                </m:sup>
                              </m:sSup>
                            </m:e>
                          </m:d>
                        </m:e>
                      </m:d>
                      <m:r>
                        <a:rPr lang="en-US" altLang="zh-CN" sz="280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d>
                        <m:dPr>
                          <m:ctrlP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ctrlPr>
                        </m:dPr>
                        <m:e>
                          <m: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8</m:t>
                          </m:r>
                          <m: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𝜋</m:t>
                          </m:r>
                          <m:rad>
                            <m:radPr>
                              <m:degHide m:val="on"/>
                              <m:ctrlP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ctrlPr>
                            </m:radPr>
                            <m:deg/>
                            <m:e>
                              <m: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2</m:t>
                              </m:r>
                              <m: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𝑡</m:t>
                              </m:r>
                            </m:e>
                          </m:rad>
                          <m: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+12</m:t>
                          </m:r>
                        </m:e>
                      </m:d>
                      <m:rad>
                        <m:radPr>
                          <m:degHide m:val="on"/>
                          <m:ctrlP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ctrlPr>
                        </m:radPr>
                        <m:deg/>
                        <m:e>
                          <m: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𝜖</m:t>
                          </m:r>
                        </m:e>
                      </m:rad>
                    </m:oMath>
                  </m:oMathPara>
                </a14:m>
                <a:endParaRPr lang="zh-CN" altLang="en-US" sz="2800" dirty="0">
                  <a:solidFill>
                    <a:schemeClr val="tx1"/>
                  </a:solidFill>
                  <a:latin typeface="Calibri" panose="020F0502020204030204" pitchFamily="34" charset="0"/>
                  <a:cs typeface="Calibri" panose="020F0502020204030204" pitchFamily="34" charset="0"/>
                </a:endParaRPr>
              </a:p>
            </p:txBody>
          </p:sp>
        </mc:Choice>
        <mc:Fallback xmlns="">
          <p:sp>
            <p:nvSpPr>
              <p:cNvPr id="4" name="文本框 3">
                <a:extLst>
                  <a:ext uri="{FF2B5EF4-FFF2-40B4-BE49-F238E27FC236}">
                    <a16:creationId xmlns:a16="http://schemas.microsoft.com/office/drawing/2014/main" id="{1DDF5D06-AB0A-4BED-84F9-EDB4B22EE903}"/>
                  </a:ext>
                </a:extLst>
              </p:cNvPr>
              <p:cNvSpPr txBox="1">
                <a:spLocks noRot="1" noChangeAspect="1" noMove="1" noResize="1" noEditPoints="1" noAdjustHandles="1" noChangeArrowheads="1" noChangeShapeType="1" noTextEdit="1"/>
              </p:cNvSpPr>
              <p:nvPr/>
            </p:nvSpPr>
            <p:spPr>
              <a:xfrm>
                <a:off x="462157" y="1941037"/>
                <a:ext cx="11267683" cy="737189"/>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BA010451-5EAC-4F85-B17B-4A8775194F6C}"/>
                  </a:ext>
                </a:extLst>
              </p:cNvPr>
              <p:cNvSpPr txBox="1"/>
              <p:nvPr/>
            </p:nvSpPr>
            <p:spPr>
              <a:xfrm>
                <a:off x="5019573" y="2977143"/>
                <a:ext cx="232217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3600" b="0" i="1" smtClean="0">
                          <a:latin typeface="Cambria Math" panose="02040503050406030204" pitchFamily="18" charset="0"/>
                        </a:rPr>
                        <m:t>𝑡</m:t>
                      </m:r>
                      <m:r>
                        <a:rPr lang="en-US" altLang="zh-CN" sz="3600" b="0" i="1" smtClean="0">
                          <a:latin typeface="Cambria Math" panose="02040503050406030204" pitchFamily="18" charset="0"/>
                        </a:rPr>
                        <m:t>=</m:t>
                      </m:r>
                      <m:r>
                        <m:rPr>
                          <m:sty m:val="p"/>
                        </m:rPr>
                        <a:rPr lang="en-US" altLang="zh-CN" sz="3600" b="0" i="0" smtClean="0">
                          <a:latin typeface="Cambria Math" panose="02040503050406030204" pitchFamily="18" charset="0"/>
                        </a:rPr>
                        <m:t>Ω</m:t>
                      </m:r>
                      <m:d>
                        <m:dPr>
                          <m:ctrlPr>
                            <a:rPr lang="en-US" altLang="zh-CN" sz="3600" b="0" i="1" smtClean="0">
                              <a:latin typeface="Cambria Math" panose="02040503050406030204" pitchFamily="18" charset="0"/>
                            </a:rPr>
                          </m:ctrlPr>
                        </m:dPr>
                        <m:e>
                          <m:sSup>
                            <m:sSupPr>
                              <m:ctrlPr>
                                <a:rPr lang="en-US" altLang="zh-CN" sz="3600" b="0" i="1" smtClean="0">
                                  <a:latin typeface="Cambria Math" panose="02040503050406030204" pitchFamily="18" charset="0"/>
                                </a:rPr>
                              </m:ctrlPr>
                            </m:sSupPr>
                            <m:e>
                              <m:r>
                                <a:rPr lang="en-US" altLang="zh-CN" sz="3600" b="0" i="1" smtClean="0">
                                  <a:latin typeface="Cambria Math" panose="02040503050406030204" pitchFamily="18" charset="0"/>
                                </a:rPr>
                                <m:t>𝜖</m:t>
                              </m:r>
                            </m:e>
                            <m:sup>
                              <m:r>
                                <a:rPr lang="en-US" altLang="zh-CN" sz="3600" b="0" i="1" smtClean="0">
                                  <a:latin typeface="Cambria Math" panose="02040503050406030204" pitchFamily="18" charset="0"/>
                                </a:rPr>
                                <m:t>−1</m:t>
                              </m:r>
                            </m:sup>
                          </m:sSup>
                        </m:e>
                      </m:d>
                    </m:oMath>
                  </m:oMathPara>
                </a14:m>
                <a:endParaRPr lang="zh-CN" altLang="en-US" sz="3600" dirty="0"/>
              </a:p>
            </p:txBody>
          </p:sp>
        </mc:Choice>
        <mc:Fallback xmlns="">
          <p:sp>
            <p:nvSpPr>
              <p:cNvPr id="7" name="文本框 6">
                <a:extLst>
                  <a:ext uri="{FF2B5EF4-FFF2-40B4-BE49-F238E27FC236}">
                    <a16:creationId xmlns:a16="http://schemas.microsoft.com/office/drawing/2014/main" id="{BA010451-5EAC-4F85-B17B-4A8775194F6C}"/>
                  </a:ext>
                </a:extLst>
              </p:cNvPr>
              <p:cNvSpPr txBox="1">
                <a:spLocks noRot="1" noChangeAspect="1" noMove="1" noResize="1" noEditPoints="1" noAdjustHandles="1" noChangeArrowheads="1" noChangeShapeType="1" noTextEdit="1"/>
              </p:cNvSpPr>
              <p:nvPr/>
            </p:nvSpPr>
            <p:spPr>
              <a:xfrm>
                <a:off x="5019573" y="2977143"/>
                <a:ext cx="2322174" cy="553998"/>
              </a:xfrm>
              <a:prstGeom prst="rect">
                <a:avLst/>
              </a:prstGeom>
              <a:blipFill>
                <a:blip r:embed="rId4"/>
                <a:stretch>
                  <a:fillRect/>
                </a:stretch>
              </a:blipFill>
            </p:spPr>
            <p:txBody>
              <a:bodyPr/>
              <a:lstStyle/>
              <a:p>
                <a:r>
                  <a:rPr lang="zh-CN" altLang="en-US">
                    <a:noFill/>
                  </a:rPr>
                  <a:t> </a:t>
                </a:r>
              </a:p>
            </p:txBody>
          </p:sp>
        </mc:Fallback>
      </mc:AlternateContent>
      <p:sp>
        <p:nvSpPr>
          <p:cNvPr id="8" name="内容占位符 2">
            <a:extLst>
              <a:ext uri="{FF2B5EF4-FFF2-40B4-BE49-F238E27FC236}">
                <a16:creationId xmlns:a16="http://schemas.microsoft.com/office/drawing/2014/main" id="{0D563F7B-71B5-4748-AC25-D4DD6F3EABBF}"/>
              </a:ext>
            </a:extLst>
          </p:cNvPr>
          <p:cNvSpPr>
            <a:spLocks noGrp="1"/>
          </p:cNvSpPr>
          <p:nvPr>
            <p:ph idx="1"/>
          </p:nvPr>
        </p:nvSpPr>
        <p:spPr>
          <a:xfrm>
            <a:off x="838200" y="4075073"/>
            <a:ext cx="10891640" cy="4351338"/>
          </a:xfrm>
        </p:spPr>
        <p:txBody>
          <a:bodyPr>
            <a:normAutofit/>
          </a:bodyPr>
          <a:lstStyle/>
          <a:p>
            <a:pPr marL="0" indent="0">
              <a:buNone/>
            </a:pPr>
            <a:r>
              <a:rPr lang="en-US" altLang="zh-CN" sz="3200" dirty="0">
                <a:latin typeface="Calibri" panose="020F0502020204030204" pitchFamily="34" charset="0"/>
                <a:cs typeface="Calibri" panose="020F0502020204030204" pitchFamily="34" charset="0"/>
              </a:rPr>
              <a:t>Such a scaling appears universally in:</a:t>
            </a:r>
          </a:p>
          <a:p>
            <a:r>
              <a:rPr lang="en-US" altLang="zh-CN" sz="3200" dirty="0">
                <a:latin typeface="Calibri" panose="020F0502020204030204" pitchFamily="34" charset="0"/>
                <a:cs typeface="Calibri" panose="020F0502020204030204" pitchFamily="34" charset="0"/>
              </a:rPr>
              <a:t>Quantum State Purification. </a:t>
            </a:r>
            <a:r>
              <a:rPr lang="en-US" altLang="zh-CN" sz="2400" dirty="0">
                <a:latin typeface="Calibri" panose="020F0502020204030204" pitchFamily="34" charset="0"/>
                <a:cs typeface="Calibri" panose="020F0502020204030204" pitchFamily="34" charset="0"/>
              </a:rPr>
              <a:t>[Quantum 9 (2025): 1603, arXiv:2409.18167]</a:t>
            </a:r>
          </a:p>
          <a:p>
            <a:r>
              <a:rPr lang="en-US" altLang="zh-CN" sz="3200" dirty="0">
                <a:latin typeface="Calibri" panose="020F0502020204030204" pitchFamily="34" charset="0"/>
                <a:cs typeface="Calibri" panose="020F0502020204030204" pitchFamily="34" charset="0"/>
              </a:rPr>
              <a:t>Quantum Fisher Information. </a:t>
            </a:r>
            <a:r>
              <a:rPr lang="en-US" altLang="zh-CN" sz="2400" dirty="0">
                <a:latin typeface="Calibri" panose="020F0502020204030204" pitchFamily="34" charset="0"/>
                <a:cs typeface="Calibri" panose="020F0502020204030204" pitchFamily="34" charset="0"/>
              </a:rPr>
              <a:t>[Quantum 5 (2021): 521]</a:t>
            </a:r>
          </a:p>
          <a:p>
            <a:r>
              <a:rPr lang="en-US" altLang="zh-CN" sz="3200" dirty="0">
                <a:latin typeface="Calibri" panose="020F0502020204030204" pitchFamily="34" charset="0"/>
                <a:cs typeface="Calibri" panose="020F0502020204030204" pitchFamily="34" charset="0"/>
              </a:rPr>
              <a:t>Quantum Error Correction. </a:t>
            </a:r>
            <a:r>
              <a:rPr lang="en-US" altLang="zh-CN" sz="2400" dirty="0">
                <a:latin typeface="Calibri" panose="020F0502020204030204" pitchFamily="34" charset="0"/>
                <a:cs typeface="Calibri" panose="020F0502020204030204" pitchFamily="34" charset="0"/>
              </a:rPr>
              <a:t>[PhysRevX.10.041018]</a:t>
            </a:r>
          </a:p>
        </p:txBody>
      </p:sp>
    </p:spTree>
    <p:extLst>
      <p:ext uri="{BB962C8B-B14F-4D97-AF65-F5344CB8AC3E}">
        <p14:creationId xmlns:p14="http://schemas.microsoft.com/office/powerpoint/2010/main" val="72194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84906E-1BC3-44D9-B034-DA9CAB1D11E5}"/>
              </a:ext>
            </a:extLst>
          </p:cNvPr>
          <p:cNvSpPr>
            <a:spLocks noGrp="1"/>
          </p:cNvSpPr>
          <p:nvPr>
            <p:ph type="title"/>
          </p:nvPr>
        </p:nvSpPr>
        <p:spPr/>
        <p:txBody>
          <a:bodyPr/>
          <a:lstStyle/>
          <a:p>
            <a:r>
              <a:rPr lang="en-US" altLang="zh-CN" dirty="0">
                <a:latin typeface="Calibri" panose="020F0502020204030204" pitchFamily="34" charset="0"/>
                <a:cs typeface="Calibri" panose="020F0502020204030204" pitchFamily="34" charset="0"/>
              </a:rPr>
              <a:t>Dilation State Preparation</a:t>
            </a:r>
            <a:endParaRPr lang="zh-CN" altLang="en-US" dirty="0">
              <a:latin typeface="Calibri" panose="020F0502020204030204" pitchFamily="34" charset="0"/>
              <a:cs typeface="Calibri" panose="020F0502020204030204" pitchFamily="34" charset="0"/>
            </a:endParaRPr>
          </a:p>
        </p:txBody>
      </p:sp>
      <p:pic>
        <p:nvPicPr>
          <p:cNvPr id="7" name="图片 6">
            <a:extLst>
              <a:ext uri="{FF2B5EF4-FFF2-40B4-BE49-F238E27FC236}">
                <a16:creationId xmlns:a16="http://schemas.microsoft.com/office/drawing/2014/main" id="{AFA79972-016B-4D87-84E8-980BAA987E3F}"/>
              </a:ext>
            </a:extLst>
          </p:cNvPr>
          <p:cNvPicPr>
            <a:picLocks noChangeAspect="1"/>
          </p:cNvPicPr>
          <p:nvPr/>
        </p:nvPicPr>
        <p:blipFill>
          <a:blip r:embed="rId3"/>
          <a:stretch>
            <a:fillRect/>
          </a:stretch>
        </p:blipFill>
        <p:spPr>
          <a:xfrm>
            <a:off x="4621637" y="1776662"/>
            <a:ext cx="3325549" cy="1996665"/>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6F6EAABF-C040-412A-A711-895A9D4E62A5}"/>
                  </a:ext>
                </a:extLst>
              </p:cNvPr>
              <p:cNvSpPr txBox="1"/>
              <p:nvPr/>
            </p:nvSpPr>
            <p:spPr>
              <a:xfrm>
                <a:off x="983333" y="4083005"/>
                <a:ext cx="10225334" cy="2062103"/>
              </a:xfrm>
              <a:prstGeom prst="rect">
                <a:avLst/>
              </a:prstGeom>
              <a:noFill/>
            </p:spPr>
            <p:txBody>
              <a:bodyPr wrap="square" lIns="0" tIns="0" rIns="0" bIns="0" rtlCol="0">
                <a:spAutoFit/>
              </a:bodyPr>
              <a:lstStyle/>
              <a:p>
                <a:pPr marL="457200" indent="-457200">
                  <a:buFont typeface="Arial" panose="020B0604020202020204" pitchFamily="34" charset="0"/>
                  <a:buChar char="•"/>
                </a:pPr>
                <a14:m>
                  <m:oMath xmlns:m="http://schemas.openxmlformats.org/officeDocument/2006/math">
                    <m:sSub>
                      <m:sSubPr>
                        <m:ctrlPr>
                          <a:rPr lang="en-US" altLang="zh-CN" sz="2800" b="0" i="1" smtClean="0">
                            <a:latin typeface="Cambria Math" panose="02040503050406030204" pitchFamily="18" charset="0"/>
                          </a:rPr>
                        </m:ctrlPr>
                      </m:sSubPr>
                      <m:e>
                        <m:r>
                          <m:rPr>
                            <m:sty m:val="p"/>
                          </m:rPr>
                          <a:rPr lang="en-US" altLang="zh-CN" sz="2800" b="0" i="0" smtClean="0">
                            <a:latin typeface="Cambria Math" panose="02040503050406030204" pitchFamily="18" charset="0"/>
                          </a:rPr>
                          <m:t>Ψ</m:t>
                        </m:r>
                      </m:e>
                      <m:sub>
                        <m:r>
                          <a:rPr lang="en-US" altLang="zh-CN" sz="2800" b="0" i="1" smtClean="0">
                            <a:latin typeface="Cambria Math" panose="02040503050406030204" pitchFamily="18" charset="0"/>
                          </a:rPr>
                          <m:t>𝐴𝐵</m:t>
                        </m:r>
                      </m:sub>
                    </m:sSub>
                  </m:oMath>
                </a14:m>
                <a:r>
                  <a:rPr lang="zh-CN" altLang="en-US" dirty="0"/>
                  <a:t> </a:t>
                </a:r>
                <a:r>
                  <a:rPr lang="en-US" altLang="zh-CN" sz="2800" dirty="0">
                    <a:latin typeface="Calibri" panose="020F0502020204030204" pitchFamily="34" charset="0"/>
                    <a:ea typeface="Calibri" panose="020F0502020204030204" pitchFamily="34" charset="0"/>
                    <a:cs typeface="Calibri" panose="020F0502020204030204" pitchFamily="34" charset="0"/>
                  </a:rPr>
                  <a:t>is the pure dilation of </a:t>
                </a:r>
                <a14:m>
                  <m:oMath xmlns:m="http://schemas.openxmlformats.org/officeDocument/2006/math">
                    <m:r>
                      <a:rPr lang="en-US" altLang="zh-CN" sz="2800" b="0" i="1" smtClean="0">
                        <a:latin typeface="Cambria Math" panose="02040503050406030204" pitchFamily="18" charset="0"/>
                        <a:ea typeface="Calibri" panose="020F0502020204030204" pitchFamily="34" charset="0"/>
                        <a:cs typeface="Calibri" panose="020F0502020204030204" pitchFamily="34" charset="0"/>
                      </a:rPr>
                      <m:t>𝜌</m:t>
                    </m:r>
                  </m:oMath>
                </a14:m>
                <a:r>
                  <a:rPr lang="en-US" altLang="zh-CN" sz="3200" dirty="0">
                    <a:latin typeface="Calibri" panose="020F0502020204030204" pitchFamily="34" charset="0"/>
                    <a:ea typeface="Calibri" panose="020F0502020204030204" pitchFamily="34" charset="0"/>
                    <a:cs typeface="Calibri" panose="020F0502020204030204" pitchFamily="34" charset="0"/>
                  </a:rPr>
                  <a:t> </a:t>
                </a:r>
                <a:r>
                  <a:rPr lang="en-US" altLang="zh-CN" sz="2800" dirty="0" err="1">
                    <a:latin typeface="Calibri" panose="020F0502020204030204" pitchFamily="34" charset="0"/>
                    <a:ea typeface="Calibri" panose="020F0502020204030204" pitchFamily="34" charset="0"/>
                    <a:cs typeface="Calibri" panose="020F0502020204030204" pitchFamily="34" charset="0"/>
                  </a:rPr>
                  <a:t>iff</a:t>
                </a:r>
                <a:r>
                  <a:rPr lang="en-US" altLang="zh-CN" sz="2800" dirty="0">
                    <a:latin typeface="Calibri" panose="020F0502020204030204" pitchFamily="34" charset="0"/>
                    <a:ea typeface="Calibri" panose="020F0502020204030204" pitchFamily="34" charset="0"/>
                    <a:cs typeface="Calibri" panose="020F0502020204030204" pitchFamily="34" charset="0"/>
                  </a:rPr>
                  <a:t> is it pure and its marginal is </a:t>
                </a:r>
                <a14:m>
                  <m:oMath xmlns:m="http://schemas.openxmlformats.org/officeDocument/2006/math">
                    <m:r>
                      <a:rPr lang="en-US" altLang="zh-CN" sz="2800" b="0" i="1" smtClean="0">
                        <a:latin typeface="Cambria Math" panose="02040503050406030204" pitchFamily="18" charset="0"/>
                        <a:ea typeface="Calibri" panose="020F0502020204030204" pitchFamily="34" charset="0"/>
                        <a:cs typeface="Calibri" panose="020F0502020204030204" pitchFamily="34" charset="0"/>
                      </a:rPr>
                      <m:t>𝜌</m:t>
                    </m:r>
                  </m:oMath>
                </a14:m>
                <a:r>
                  <a:rPr lang="en-US" altLang="zh-CN" sz="2800" dirty="0">
                    <a:solidFill>
                      <a:prstClr val="black"/>
                    </a:solidFill>
                    <a:latin typeface="Calibri" panose="020F0502020204030204" pitchFamily="34" charset="0"/>
                    <a:ea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altLang="zh-CN" sz="2800" dirty="0">
                    <a:solidFill>
                      <a:prstClr val="black"/>
                    </a:solidFill>
                    <a:latin typeface="Calibri" panose="020F0502020204030204" pitchFamily="34" charset="0"/>
                    <a:ea typeface="Calibri" panose="020F0502020204030204" pitchFamily="34" charset="0"/>
                    <a:cs typeface="Calibri" panose="020F0502020204030204" pitchFamily="34" charset="0"/>
                  </a:rPr>
                  <a:t>Dilation state is useful in quantum learning and simulation.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Preparing </a:t>
                </a:r>
                <a14:m>
                  <m:oMath xmlns:m="http://schemas.openxmlformats.org/officeDocument/2006/math">
                    <m:sSub>
                      <m:sSubPr>
                        <m:ctrlPr>
                          <a:rPr lang="en-US" altLang="zh-CN" sz="2800" b="0" i="1" smtClean="0">
                            <a:latin typeface="Cambria Math" panose="02040503050406030204" pitchFamily="18" charset="0"/>
                          </a:rPr>
                        </m:ctrlPr>
                      </m:sSubPr>
                      <m:e>
                        <m:r>
                          <m:rPr>
                            <m:sty m:val="p"/>
                          </m:rPr>
                          <a:rPr lang="en-US" altLang="zh-CN" sz="2800" b="0" i="0" smtClean="0">
                            <a:latin typeface="Cambria Math" panose="02040503050406030204" pitchFamily="18" charset="0"/>
                          </a:rPr>
                          <m:t>Ψ</m:t>
                        </m:r>
                      </m:e>
                      <m:sub>
                        <m:r>
                          <a:rPr lang="en-US" altLang="zh-CN" sz="2800" b="0" i="1" smtClean="0">
                            <a:latin typeface="Cambria Math" panose="02040503050406030204" pitchFamily="18" charset="0"/>
                          </a:rPr>
                          <m:t>𝐴𝐵</m:t>
                        </m:r>
                      </m:sub>
                    </m:sSub>
                  </m:oMath>
                </a14:m>
                <a:r>
                  <a:rPr lang="zh-CN" altLang="en-US" sz="2800" dirty="0"/>
                  <a:t> </a:t>
                </a:r>
                <a:r>
                  <a:rPr lang="en-US" altLang="zh-CN" sz="2800" dirty="0">
                    <a:latin typeface="Calibri" panose="020F0502020204030204" pitchFamily="34" charset="0"/>
                    <a:ea typeface="Calibri" panose="020F0502020204030204" pitchFamily="34" charset="0"/>
                    <a:cs typeface="Calibri" panose="020F0502020204030204" pitchFamily="34" charset="0"/>
                  </a:rPr>
                  <a:t>from many copies of </a:t>
                </a:r>
                <a14:m>
                  <m:oMath xmlns:m="http://schemas.openxmlformats.org/officeDocument/2006/math">
                    <m:r>
                      <a:rPr lang="en-US" altLang="zh-CN" sz="2800" b="0" i="1" smtClean="0">
                        <a:latin typeface="Cambria Math" panose="02040503050406030204" pitchFamily="18" charset="0"/>
                        <a:ea typeface="Calibri" panose="020F0502020204030204" pitchFamily="34" charset="0"/>
                        <a:cs typeface="Calibri" panose="020F0502020204030204" pitchFamily="34" charset="0"/>
                      </a:rPr>
                      <m:t>𝜌</m:t>
                    </m:r>
                  </m:oMath>
                </a14:m>
                <a:r>
                  <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is impossible,</a:t>
                </a:r>
                <a:r>
                  <a:rPr kumimoji="0" lang="en-US" altLang="zh-CN" sz="28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we consider approximate version</a:t>
                </a:r>
                <a:r>
                  <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457200" indent="-457200">
                  <a:buFont typeface="Arial" panose="020B0604020202020204" pitchFamily="34" charset="0"/>
                  <a:buChar char="•"/>
                </a:pPr>
                <a:endParaRPr lang="zh-CN" altLang="en-US" dirty="0"/>
              </a:p>
            </p:txBody>
          </p:sp>
        </mc:Choice>
        <mc:Fallback xmlns="">
          <p:sp>
            <p:nvSpPr>
              <p:cNvPr id="8" name="文本框 7">
                <a:extLst>
                  <a:ext uri="{FF2B5EF4-FFF2-40B4-BE49-F238E27FC236}">
                    <a16:creationId xmlns:a16="http://schemas.microsoft.com/office/drawing/2014/main" id="{6F6EAABF-C040-412A-A711-895A9D4E62A5}"/>
                  </a:ext>
                </a:extLst>
              </p:cNvPr>
              <p:cNvSpPr txBox="1">
                <a:spLocks noRot="1" noChangeAspect="1" noMove="1" noResize="1" noEditPoints="1" noAdjustHandles="1" noChangeArrowheads="1" noChangeShapeType="1" noTextEdit="1"/>
              </p:cNvSpPr>
              <p:nvPr/>
            </p:nvSpPr>
            <p:spPr>
              <a:xfrm>
                <a:off x="983333" y="4083005"/>
                <a:ext cx="10225334" cy="2062103"/>
              </a:xfrm>
              <a:prstGeom prst="rect">
                <a:avLst/>
              </a:prstGeom>
              <a:blipFill>
                <a:blip r:embed="rId4"/>
                <a:stretch>
                  <a:fillRect l="-1967" t="-2959"/>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630097A6-FFBF-4D0B-81D6-8EA0CEC77270}"/>
              </a:ext>
            </a:extLst>
          </p:cNvPr>
          <p:cNvSpPr txBox="1"/>
          <p:nvPr/>
        </p:nvSpPr>
        <p:spPr>
          <a:xfrm>
            <a:off x="0" y="6273225"/>
            <a:ext cx="6702458" cy="584775"/>
          </a:xfrm>
          <a:prstGeom prst="rect">
            <a:avLst/>
          </a:prstGeom>
          <a:noFill/>
        </p:spPr>
        <p:txBody>
          <a:bodyPr wrap="square" rtlCol="0">
            <a:spAutoFit/>
          </a:bodyPr>
          <a:lstStyle/>
          <a:p>
            <a:r>
              <a:rPr lang="en-US" altLang="zh-CN" sz="1600" dirty="0">
                <a:solidFill>
                  <a:schemeClr val="bg1">
                    <a:lumMod val="50000"/>
                  </a:schemeClr>
                </a:solidFill>
                <a:latin typeface="Arial" panose="020B0604020202020204" pitchFamily="34" charset="0"/>
              </a:rPr>
              <a:t>Liu Z, Gong W, Du Z, et al. </a:t>
            </a:r>
            <a:r>
              <a:rPr lang="en-US" altLang="zh-CN" sz="1600" dirty="0" err="1">
                <a:solidFill>
                  <a:schemeClr val="bg1">
                    <a:lumMod val="50000"/>
                  </a:schemeClr>
                </a:solidFill>
                <a:latin typeface="Arial" panose="020B0604020202020204" pitchFamily="34" charset="0"/>
              </a:rPr>
              <a:t>arXiv</a:t>
            </a:r>
            <a:r>
              <a:rPr lang="en-US" altLang="zh-CN" sz="1600" dirty="0">
                <a:solidFill>
                  <a:schemeClr val="bg1">
                    <a:lumMod val="50000"/>
                  </a:schemeClr>
                </a:solidFill>
                <a:latin typeface="Arial" panose="020B0604020202020204" pitchFamily="34" charset="0"/>
              </a:rPr>
              <a:t> preprint arXiv:2410.17718, 2024.</a:t>
            </a:r>
          </a:p>
          <a:p>
            <a:r>
              <a:rPr lang="en-US" altLang="zh-CN" sz="1600" b="0" i="0" dirty="0" err="1">
                <a:solidFill>
                  <a:schemeClr val="bg1">
                    <a:lumMod val="50000"/>
                  </a:schemeClr>
                </a:solidFill>
                <a:effectLst/>
                <a:latin typeface="Arial" panose="020B0604020202020204" pitchFamily="34" charset="0"/>
              </a:rPr>
              <a:t>Gilyén</a:t>
            </a:r>
            <a:r>
              <a:rPr lang="en-US" altLang="zh-CN" sz="1600" b="0" i="0" dirty="0">
                <a:solidFill>
                  <a:schemeClr val="bg1">
                    <a:lumMod val="50000"/>
                  </a:schemeClr>
                </a:solidFill>
                <a:effectLst/>
                <a:latin typeface="Arial" panose="020B0604020202020204" pitchFamily="34" charset="0"/>
              </a:rPr>
              <a:t> A, Li T. </a:t>
            </a:r>
            <a:r>
              <a:rPr lang="en-US" altLang="zh-CN" sz="1600" b="0" i="0" dirty="0" err="1">
                <a:solidFill>
                  <a:schemeClr val="bg1">
                    <a:lumMod val="50000"/>
                  </a:schemeClr>
                </a:solidFill>
                <a:effectLst/>
                <a:latin typeface="Arial" panose="020B0604020202020204" pitchFamily="34" charset="0"/>
              </a:rPr>
              <a:t>arXiv</a:t>
            </a:r>
            <a:r>
              <a:rPr lang="en-US" altLang="zh-CN" sz="1600" b="0" i="0" dirty="0">
                <a:solidFill>
                  <a:schemeClr val="bg1">
                    <a:lumMod val="50000"/>
                  </a:schemeClr>
                </a:solidFill>
                <a:effectLst/>
                <a:latin typeface="Arial" panose="020B0604020202020204" pitchFamily="34" charset="0"/>
              </a:rPr>
              <a:t> preprint arXiv:1902.00814, 2019.</a:t>
            </a:r>
            <a:endParaRPr lang="zh-CN" altLang="en-US" sz="1600" dirty="0">
              <a:solidFill>
                <a:schemeClr val="bg1">
                  <a:lumMod val="50000"/>
                </a:schemeClr>
              </a:solidFill>
            </a:endParaRPr>
          </a:p>
        </p:txBody>
      </p:sp>
    </p:spTree>
    <p:extLst>
      <p:ext uri="{BB962C8B-B14F-4D97-AF65-F5344CB8AC3E}">
        <p14:creationId xmlns:p14="http://schemas.microsoft.com/office/powerpoint/2010/main" val="302610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84906E-1BC3-44D9-B034-DA9CAB1D11E5}"/>
              </a:ext>
            </a:extLst>
          </p:cNvPr>
          <p:cNvSpPr>
            <a:spLocks noGrp="1"/>
          </p:cNvSpPr>
          <p:nvPr>
            <p:ph type="title"/>
          </p:nvPr>
        </p:nvSpPr>
        <p:spPr/>
        <p:txBody>
          <a:bodyPr/>
          <a:lstStyle/>
          <a:p>
            <a:r>
              <a:rPr lang="en-US" altLang="zh-CN" dirty="0">
                <a:latin typeface="Calibri" panose="020F0502020204030204" pitchFamily="34" charset="0"/>
                <a:cs typeface="Calibri" panose="020F0502020204030204" pitchFamily="34" charset="0"/>
              </a:rPr>
              <a:t>Dilation State Preparation</a:t>
            </a:r>
            <a:endParaRPr lang="zh-CN"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452CE38F-3364-4BF8-A05F-1B68E58B4B6F}"/>
                  </a:ext>
                </a:extLst>
              </p:cNvPr>
              <p:cNvSpPr txBox="1"/>
              <p:nvPr/>
            </p:nvSpPr>
            <p:spPr>
              <a:xfrm>
                <a:off x="499865" y="2048375"/>
                <a:ext cx="11267683" cy="1748940"/>
              </a:xfrm>
              <a:prstGeom prst="rect">
                <a:avLst/>
              </a:prstGeom>
              <a:noFill/>
            </p:spPr>
            <p:txBody>
              <a:bodyPr wrap="square" rtlCol="0">
                <a:spAutoFit/>
              </a:bodyPr>
              <a:lstStyle/>
              <a:p>
                <a:r>
                  <a:rPr lang="en-US" altLang="zh-CN" sz="2800" dirty="0">
                    <a:solidFill>
                      <a:schemeClr val="tx1"/>
                    </a:solidFill>
                    <a:latin typeface="Calibri" panose="020F0502020204030204" pitchFamily="34" charset="0"/>
                    <a:cs typeface="Calibri" panose="020F0502020204030204" pitchFamily="34" charset="0"/>
                  </a:rPr>
                  <a:t>Given any positive trace-preserving map </a:t>
                </a:r>
                <a14:m>
                  <m:oMath xmlns:m="http://schemas.openxmlformats.org/officeDocument/2006/math">
                    <m:r>
                      <a:rPr lang="en-US" altLang="zh-CN" sz="2800" b="0" i="1" smtClean="0">
                        <a:solidFill>
                          <a:schemeClr val="tx1"/>
                        </a:solidFill>
                        <a:latin typeface="Cambria Math" panose="02040503050406030204" pitchFamily="18" charset="0"/>
                        <a:cs typeface="Calibri" panose="020F0502020204030204" pitchFamily="34" charset="0"/>
                      </a:rPr>
                      <m:t>ℳ</m:t>
                    </m:r>
                    <m:r>
                      <a:rPr lang="en-US" altLang="zh-CN" sz="2800" b="0" i="0" smtClean="0">
                        <a:solidFill>
                          <a:schemeClr val="tx1"/>
                        </a:solidFill>
                        <a:latin typeface="Cambria Math" panose="02040503050406030204" pitchFamily="18" charset="0"/>
                        <a:cs typeface="Calibri" panose="020F0502020204030204" pitchFamily="34" charset="0"/>
                      </a:rPr>
                      <m:t>: </m:t>
                    </m:r>
                    <m:r>
                      <a:rPr lang="en-US" altLang="zh-CN" sz="2800" b="0" i="1" smtClean="0">
                        <a:solidFill>
                          <a:schemeClr val="tx1"/>
                        </a:solidFill>
                        <a:latin typeface="Cambria Math" panose="02040503050406030204" pitchFamily="18" charset="0"/>
                        <a:cs typeface="Calibri" panose="020F0502020204030204" pitchFamily="34" charset="0"/>
                      </a:rPr>
                      <m:t>𝒟</m:t>
                    </m:r>
                    <m:d>
                      <m:dPr>
                        <m:ctrlPr>
                          <a:rPr lang="en-US" altLang="zh-CN" sz="2800" b="0" i="1" smtClean="0">
                            <a:solidFill>
                              <a:schemeClr val="tx1"/>
                            </a:solidFill>
                            <a:latin typeface="Cambria Math" panose="02040503050406030204" pitchFamily="18" charset="0"/>
                            <a:cs typeface="Calibri" panose="020F0502020204030204" pitchFamily="34" charset="0"/>
                          </a:rPr>
                        </m:ctrlPr>
                      </m:dPr>
                      <m:e>
                        <m:sSubSup>
                          <m:sSubSupPr>
                            <m:ctrlPr>
                              <a:rPr lang="en-US" altLang="zh-CN" sz="2800" b="0" i="1" smtClean="0">
                                <a:solidFill>
                                  <a:schemeClr val="tx1"/>
                                </a:solidFill>
                                <a:latin typeface="Cambria Math" panose="02040503050406030204" pitchFamily="18" charset="0"/>
                                <a:cs typeface="Calibri" panose="020F0502020204030204" pitchFamily="34" charset="0"/>
                              </a:rPr>
                            </m:ctrlPr>
                          </m:sSubSupPr>
                          <m:e>
                            <m:r>
                              <a:rPr lang="en-US" altLang="zh-CN" sz="2800" b="0" i="1" smtClean="0">
                                <a:solidFill>
                                  <a:schemeClr val="tx1"/>
                                </a:solidFill>
                                <a:latin typeface="Cambria Math" panose="02040503050406030204" pitchFamily="18" charset="0"/>
                                <a:cs typeface="Calibri" panose="020F0502020204030204" pitchFamily="34" charset="0"/>
                              </a:rPr>
                              <m:t>ℋ</m:t>
                            </m:r>
                          </m:e>
                          <m:sub>
                            <m:r>
                              <a:rPr lang="en-US" altLang="zh-CN" sz="2800" b="0" i="1" smtClean="0">
                                <a:solidFill>
                                  <a:schemeClr val="tx1"/>
                                </a:solidFill>
                                <a:latin typeface="Cambria Math" panose="02040503050406030204" pitchFamily="18" charset="0"/>
                                <a:cs typeface="Calibri" panose="020F0502020204030204" pitchFamily="34" charset="0"/>
                              </a:rPr>
                              <m:t>𝐴</m:t>
                            </m:r>
                          </m:sub>
                          <m:sup>
                            <m:r>
                              <a:rPr lang="en-US" altLang="zh-CN" sz="2800" b="0" i="1" smtClean="0">
                                <a:solidFill>
                                  <a:schemeClr val="tx1"/>
                                </a:solidFill>
                                <a:latin typeface="Cambria Math" panose="02040503050406030204" pitchFamily="18" charset="0"/>
                                <a:cs typeface="Calibri" panose="020F0502020204030204" pitchFamily="34" charset="0"/>
                              </a:rPr>
                              <m:t>⊗</m:t>
                            </m:r>
                            <m:r>
                              <a:rPr lang="en-US" altLang="zh-CN" sz="2800" b="0" i="1" smtClean="0">
                                <a:solidFill>
                                  <a:schemeClr val="tx1"/>
                                </a:solidFill>
                                <a:latin typeface="Cambria Math" panose="02040503050406030204" pitchFamily="18" charset="0"/>
                                <a:cs typeface="Calibri" panose="020F0502020204030204" pitchFamily="34" charset="0"/>
                              </a:rPr>
                              <m:t>𝑡</m:t>
                            </m:r>
                          </m:sup>
                        </m:sSubSup>
                      </m:e>
                    </m:d>
                    <m:r>
                      <a:rPr lang="en-US" altLang="zh-CN" sz="2800" b="0" i="1" smtClean="0">
                        <a:solidFill>
                          <a:schemeClr val="tx1"/>
                        </a:solidFill>
                        <a:latin typeface="Cambria Math" panose="02040503050406030204" pitchFamily="18" charset="0"/>
                        <a:cs typeface="Calibri" panose="020F0502020204030204" pitchFamily="34" charset="0"/>
                      </a:rPr>
                      <m:t>→</m:t>
                    </m:r>
                    <m:r>
                      <a:rPr lang="en-US" altLang="zh-CN" sz="2800" b="0" i="1" smtClean="0">
                        <a:solidFill>
                          <a:schemeClr val="tx1"/>
                        </a:solidFill>
                        <a:latin typeface="Cambria Math" panose="02040503050406030204" pitchFamily="18" charset="0"/>
                        <a:cs typeface="Calibri" panose="020F0502020204030204" pitchFamily="34" charset="0"/>
                      </a:rPr>
                      <m:t>𝒟</m:t>
                    </m:r>
                    <m:r>
                      <a:rPr lang="en-US" altLang="zh-CN" sz="2800" b="0" i="1" smtClean="0">
                        <a:solidFill>
                          <a:schemeClr val="tx1"/>
                        </a:solidFill>
                        <a:latin typeface="Cambria Math" panose="02040503050406030204" pitchFamily="18" charset="0"/>
                        <a:cs typeface="Calibri" panose="020F0502020204030204" pitchFamily="34" charset="0"/>
                      </a:rPr>
                      <m:t>(</m:t>
                    </m:r>
                    <m:sSub>
                      <m:sSubPr>
                        <m:ctrlPr>
                          <a:rPr lang="en-US" altLang="zh-CN" sz="2800" b="0" i="1" smtClean="0">
                            <a:solidFill>
                              <a:schemeClr val="tx1"/>
                            </a:solidFill>
                            <a:latin typeface="Cambria Math" panose="02040503050406030204" pitchFamily="18" charset="0"/>
                            <a:cs typeface="Calibri" panose="020F0502020204030204" pitchFamily="34" charset="0"/>
                          </a:rPr>
                        </m:ctrlPr>
                      </m:sSubPr>
                      <m:e>
                        <m:r>
                          <a:rPr lang="en-US" altLang="zh-CN" sz="2800" b="0" i="1" smtClean="0">
                            <a:solidFill>
                              <a:schemeClr val="tx1"/>
                            </a:solidFill>
                            <a:latin typeface="Cambria Math" panose="02040503050406030204" pitchFamily="18" charset="0"/>
                            <a:cs typeface="Calibri" panose="020F0502020204030204" pitchFamily="34" charset="0"/>
                          </a:rPr>
                          <m:t>ℋ</m:t>
                        </m:r>
                      </m:e>
                      <m:sub>
                        <m:r>
                          <a:rPr lang="en-US" altLang="zh-CN" sz="2800" b="0" i="1" smtClean="0">
                            <a:solidFill>
                              <a:schemeClr val="tx1"/>
                            </a:solidFill>
                            <a:latin typeface="Cambria Math" panose="02040503050406030204" pitchFamily="18" charset="0"/>
                            <a:cs typeface="Calibri" panose="020F0502020204030204" pitchFamily="34" charset="0"/>
                          </a:rPr>
                          <m:t>𝐴𝐵</m:t>
                        </m:r>
                      </m:sub>
                    </m:sSub>
                    <m:r>
                      <a:rPr lang="en-US" altLang="zh-CN" sz="2800" b="0" i="1" smtClean="0">
                        <a:solidFill>
                          <a:schemeClr val="tx1"/>
                        </a:solidFill>
                        <a:latin typeface="Cambria Math" panose="02040503050406030204" pitchFamily="18" charset="0"/>
                        <a:cs typeface="Calibri" panose="020F0502020204030204" pitchFamily="34" charset="0"/>
                      </a:rPr>
                      <m:t>)</m:t>
                    </m:r>
                  </m:oMath>
                </a14:m>
                <a:r>
                  <a:rPr lang="en-US" altLang="zh-CN" sz="2800" dirty="0">
                    <a:solidFill>
                      <a:schemeClr val="tx1"/>
                    </a:solidFill>
                    <a:latin typeface="Calibri" panose="020F0502020204030204" pitchFamily="34" charset="0"/>
                    <a:cs typeface="Calibri" panose="020F0502020204030204" pitchFamily="34" charset="0"/>
                  </a:rPr>
                  <a:t>, satisfying</a:t>
                </a:r>
                <a:endParaRPr lang="en-US" altLang="zh-CN"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altLang="zh-CN" sz="2800" b="0" dirty="0">
                    <a:solidFill>
                      <a:schemeClr val="tx1"/>
                    </a:solidFill>
                    <a:latin typeface="Calibri" panose="020F0502020204030204" pitchFamily="34" charset="0"/>
                    <a:cs typeface="Calibri" panose="020F0502020204030204" pitchFamily="34" charset="0"/>
                  </a:rPr>
                  <a:t>(Near pure) </a:t>
                </a:r>
                <a14:m>
                  <m:oMath xmlns:m="http://schemas.openxmlformats.org/officeDocument/2006/math">
                    <m:r>
                      <m:rPr>
                        <m:sty m:val="p"/>
                      </m:rPr>
                      <a:rPr lang="en-US" altLang="zh-CN" sz="2800" b="0" i="0" smtClean="0">
                        <a:solidFill>
                          <a:schemeClr val="tx1"/>
                        </a:solidFill>
                        <a:latin typeface="Cambria Math" panose="02040503050406030204" pitchFamily="18" charset="0"/>
                        <a:cs typeface="Calibri" panose="020F0502020204030204" pitchFamily="34" charset="0"/>
                      </a:rPr>
                      <m:t>Tr</m:t>
                    </m:r>
                    <m:d>
                      <m:dPr>
                        <m:begChr m:val="["/>
                        <m:endChr m:val="]"/>
                        <m:ctrlPr>
                          <a:rPr lang="en-US" altLang="zh-CN" sz="2800" b="0" i="1" smtClean="0">
                            <a:solidFill>
                              <a:schemeClr val="tx1"/>
                            </a:solidFill>
                            <a:latin typeface="Cambria Math" panose="02040503050406030204" pitchFamily="18" charset="0"/>
                            <a:cs typeface="Calibri" panose="020F0502020204030204" pitchFamily="34" charset="0"/>
                          </a:rPr>
                        </m:ctrlPr>
                      </m:dPr>
                      <m:e>
                        <m:r>
                          <a:rPr lang="en-US" altLang="zh-CN" sz="2800" b="0" i="1" smtClean="0">
                            <a:solidFill>
                              <a:schemeClr val="tx1"/>
                            </a:solidFill>
                            <a:latin typeface="Cambria Math" panose="02040503050406030204" pitchFamily="18" charset="0"/>
                            <a:cs typeface="Calibri" panose="020F0502020204030204" pitchFamily="34" charset="0"/>
                          </a:rPr>
                          <m:t>ℳ</m:t>
                        </m:r>
                        <m:sSup>
                          <m:sSupPr>
                            <m:ctrlPr>
                              <a:rPr lang="en-US" altLang="zh-CN" sz="2800" b="0" i="1" smtClean="0">
                                <a:solidFill>
                                  <a:schemeClr val="tx1"/>
                                </a:solidFill>
                                <a:latin typeface="Cambria Math" panose="02040503050406030204" pitchFamily="18" charset="0"/>
                                <a:cs typeface="Calibri" panose="020F0502020204030204" pitchFamily="34" charset="0"/>
                              </a:rPr>
                            </m:ctrlPr>
                          </m:sSupPr>
                          <m:e>
                            <m:d>
                              <m:dPr>
                                <m:ctrlPr>
                                  <a:rPr lang="en-US" altLang="zh-CN" sz="2800" b="0" i="1" smtClean="0">
                                    <a:solidFill>
                                      <a:schemeClr val="tx1"/>
                                    </a:solidFill>
                                    <a:latin typeface="Cambria Math" panose="02040503050406030204" pitchFamily="18" charset="0"/>
                                    <a:cs typeface="Calibri" panose="020F0502020204030204" pitchFamily="34" charset="0"/>
                                  </a:rPr>
                                </m:ctrlPr>
                              </m:dPr>
                              <m:e>
                                <m:sSup>
                                  <m:sSupPr>
                                    <m:ctrlPr>
                                      <a:rPr lang="en-US" altLang="zh-CN" sz="2800" b="0" i="1" smtClean="0">
                                        <a:solidFill>
                                          <a:schemeClr val="tx1"/>
                                        </a:solidFill>
                                        <a:latin typeface="Cambria Math" panose="02040503050406030204" pitchFamily="18" charset="0"/>
                                        <a:cs typeface="Calibri" panose="020F0502020204030204" pitchFamily="34" charset="0"/>
                                      </a:rPr>
                                    </m:ctrlPr>
                                  </m:sSupPr>
                                  <m:e>
                                    <m:r>
                                      <a:rPr lang="en-US" altLang="zh-CN" sz="2800" b="0" i="1" smtClean="0">
                                        <a:solidFill>
                                          <a:schemeClr val="tx1"/>
                                        </a:solidFill>
                                        <a:latin typeface="Cambria Math" panose="02040503050406030204" pitchFamily="18" charset="0"/>
                                        <a:cs typeface="Calibri" panose="020F0502020204030204" pitchFamily="34" charset="0"/>
                                      </a:rPr>
                                      <m:t>𝜌</m:t>
                                    </m:r>
                                  </m:e>
                                  <m:sup>
                                    <m:r>
                                      <a:rPr lang="en-US" altLang="zh-CN" sz="2800" b="0" i="1" smtClean="0">
                                        <a:solidFill>
                                          <a:schemeClr val="tx1"/>
                                        </a:solidFill>
                                        <a:latin typeface="Cambria Math" panose="02040503050406030204" pitchFamily="18" charset="0"/>
                                        <a:cs typeface="Calibri" panose="020F0502020204030204" pitchFamily="34" charset="0"/>
                                      </a:rPr>
                                      <m:t>⊗</m:t>
                                    </m:r>
                                    <m:r>
                                      <a:rPr lang="en-US" altLang="zh-CN" sz="2800" b="0" i="1" smtClean="0">
                                        <a:solidFill>
                                          <a:schemeClr val="tx1"/>
                                        </a:solidFill>
                                        <a:latin typeface="Cambria Math" panose="02040503050406030204" pitchFamily="18" charset="0"/>
                                        <a:cs typeface="Calibri" panose="020F0502020204030204" pitchFamily="34" charset="0"/>
                                      </a:rPr>
                                      <m:t>𝑡</m:t>
                                    </m:r>
                                  </m:sup>
                                </m:sSup>
                              </m:e>
                            </m:d>
                          </m:e>
                          <m:sup>
                            <m:r>
                              <a:rPr lang="en-US" altLang="zh-CN" sz="2800" b="0" i="1" smtClean="0">
                                <a:solidFill>
                                  <a:schemeClr val="tx1"/>
                                </a:solidFill>
                                <a:latin typeface="Cambria Math" panose="02040503050406030204" pitchFamily="18" charset="0"/>
                                <a:cs typeface="Calibri" panose="020F0502020204030204" pitchFamily="34" charset="0"/>
                              </a:rPr>
                              <m:t>2</m:t>
                            </m:r>
                          </m:sup>
                        </m:sSup>
                      </m:e>
                    </m:d>
                    <m:r>
                      <a:rPr lang="en-US" altLang="zh-CN" sz="2800" b="0" i="1" smtClean="0">
                        <a:solidFill>
                          <a:schemeClr val="tx1"/>
                        </a:solidFill>
                        <a:latin typeface="Cambria Math" panose="02040503050406030204" pitchFamily="18" charset="0"/>
                        <a:cs typeface="Calibri" panose="020F0502020204030204" pitchFamily="34" charset="0"/>
                      </a:rPr>
                      <m:t>≥1−</m:t>
                    </m:r>
                    <m:r>
                      <a:rPr lang="en-US" altLang="zh-CN" sz="2800" b="0" i="1" smtClean="0">
                        <a:solidFill>
                          <a:schemeClr val="tx1"/>
                        </a:solidFill>
                        <a:latin typeface="Cambria Math" panose="02040503050406030204" pitchFamily="18" charset="0"/>
                        <a:cs typeface="Calibri" panose="020F0502020204030204" pitchFamily="34" charset="0"/>
                      </a:rPr>
                      <m:t>𝜖</m:t>
                    </m:r>
                  </m:oMath>
                </a14:m>
                <a:r>
                  <a:rPr lang="en-US" altLang="zh-CN" sz="2800" dirty="0">
                    <a:solidFill>
                      <a:schemeClr val="tx1"/>
                    </a:solidFill>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altLang="zh-CN" sz="2800" dirty="0">
                    <a:latin typeface="Calibri" panose="020F0502020204030204" pitchFamily="34" charset="0"/>
                    <a:cs typeface="Calibri" panose="020F0502020204030204" pitchFamily="34" charset="0"/>
                  </a:rPr>
                  <a:t>(Marginal accuracy) </a:t>
                </a:r>
                <a14:m>
                  <m:oMath xmlns:m="http://schemas.openxmlformats.org/officeDocument/2006/math">
                    <m:r>
                      <a:rPr lang="en-US" altLang="zh-CN" sz="2800" b="0" i="1" smtClean="0">
                        <a:latin typeface="Cambria Math" panose="02040503050406030204" pitchFamily="18" charset="0"/>
                        <a:cs typeface="Calibri" panose="020F0502020204030204" pitchFamily="34" charset="0"/>
                      </a:rPr>
                      <m:t>𝐷</m:t>
                    </m:r>
                    <m:d>
                      <m:dPr>
                        <m:ctrlPr>
                          <a:rPr lang="en-US" altLang="zh-CN" sz="2800" b="0" i="1" smtClean="0">
                            <a:latin typeface="Cambria Math" panose="02040503050406030204" pitchFamily="18" charset="0"/>
                            <a:cs typeface="Calibri" panose="020F0502020204030204" pitchFamily="34" charset="0"/>
                          </a:rPr>
                        </m:ctrlPr>
                      </m:dPr>
                      <m:e>
                        <m:sSub>
                          <m:sSubPr>
                            <m:ctrlPr>
                              <a:rPr lang="en-US" altLang="zh-CN" sz="2800" b="0" i="1" smtClean="0">
                                <a:latin typeface="Cambria Math" panose="02040503050406030204" pitchFamily="18" charset="0"/>
                                <a:cs typeface="Calibri" panose="020F0502020204030204" pitchFamily="34" charset="0"/>
                              </a:rPr>
                            </m:ctrlPr>
                          </m:sSubPr>
                          <m:e>
                            <m:r>
                              <m:rPr>
                                <m:sty m:val="p"/>
                              </m:rPr>
                              <a:rPr lang="en-US" altLang="zh-CN" sz="2800" b="0" i="0" smtClean="0">
                                <a:latin typeface="Cambria Math" panose="02040503050406030204" pitchFamily="18" charset="0"/>
                                <a:cs typeface="Calibri" panose="020F0502020204030204" pitchFamily="34" charset="0"/>
                              </a:rPr>
                              <m:t>Tr</m:t>
                            </m:r>
                          </m:e>
                          <m:sub>
                            <m:r>
                              <a:rPr lang="en-US" altLang="zh-CN" sz="2800" b="0" i="1" smtClean="0">
                                <a:latin typeface="Cambria Math" panose="02040503050406030204" pitchFamily="18" charset="0"/>
                                <a:cs typeface="Calibri" panose="020F0502020204030204" pitchFamily="34" charset="0"/>
                              </a:rPr>
                              <m:t>𝐵</m:t>
                            </m:r>
                          </m:sub>
                        </m:sSub>
                        <m:d>
                          <m:dPr>
                            <m:begChr m:val="["/>
                            <m:endChr m:val="]"/>
                            <m:ctrlPr>
                              <a:rPr lang="en-US" altLang="zh-CN" sz="2800" b="0" i="1" smtClean="0">
                                <a:latin typeface="Cambria Math" panose="02040503050406030204" pitchFamily="18" charset="0"/>
                                <a:cs typeface="Calibri" panose="020F0502020204030204" pitchFamily="34" charset="0"/>
                              </a:rPr>
                            </m:ctrlPr>
                          </m:dPr>
                          <m:e>
                            <m:r>
                              <a:rPr lang="en-US" altLang="zh-CN" sz="2800" i="1">
                                <a:latin typeface="Cambria Math" panose="02040503050406030204" pitchFamily="18" charset="0"/>
                                <a:cs typeface="Calibri" panose="020F0502020204030204" pitchFamily="34" charset="0"/>
                              </a:rPr>
                              <m:t>ℳ</m:t>
                            </m:r>
                            <m:d>
                              <m:dPr>
                                <m:ctrlPr>
                                  <a:rPr lang="en-US" altLang="zh-CN" sz="2800" b="0" i="1" smtClean="0">
                                    <a:latin typeface="Cambria Math" panose="02040503050406030204" pitchFamily="18" charset="0"/>
                                    <a:cs typeface="Calibri" panose="020F0502020204030204" pitchFamily="34" charset="0"/>
                                  </a:rPr>
                                </m:ctrlPr>
                              </m:dPr>
                              <m:e>
                                <m:sSup>
                                  <m:sSupPr>
                                    <m:ctrlPr>
                                      <a:rPr lang="en-US" altLang="zh-CN" sz="2800" b="0" i="1" smtClean="0">
                                        <a:latin typeface="Cambria Math" panose="02040503050406030204" pitchFamily="18" charset="0"/>
                                        <a:cs typeface="Calibri" panose="020F0502020204030204" pitchFamily="34" charset="0"/>
                                      </a:rPr>
                                    </m:ctrlPr>
                                  </m:sSupPr>
                                  <m:e>
                                    <m:r>
                                      <a:rPr lang="en-US" altLang="zh-CN" sz="2800" b="0" i="1" smtClean="0">
                                        <a:latin typeface="Cambria Math" panose="02040503050406030204" pitchFamily="18" charset="0"/>
                                        <a:cs typeface="Calibri" panose="020F0502020204030204" pitchFamily="34" charset="0"/>
                                      </a:rPr>
                                      <m:t>𝜌</m:t>
                                    </m:r>
                                  </m:e>
                                  <m:sup>
                                    <m:r>
                                      <a:rPr lang="en-US" altLang="zh-CN" sz="2800" b="0" i="1" smtClean="0">
                                        <a:latin typeface="Cambria Math" panose="02040503050406030204" pitchFamily="18" charset="0"/>
                                        <a:cs typeface="Calibri" panose="020F0502020204030204" pitchFamily="34" charset="0"/>
                                      </a:rPr>
                                      <m:t>⊗</m:t>
                                    </m:r>
                                    <m:r>
                                      <a:rPr lang="en-US" altLang="zh-CN" sz="2800" b="0" i="1" smtClean="0">
                                        <a:latin typeface="Cambria Math" panose="02040503050406030204" pitchFamily="18" charset="0"/>
                                        <a:cs typeface="Calibri" panose="020F0502020204030204" pitchFamily="34" charset="0"/>
                                      </a:rPr>
                                      <m:t>𝑡</m:t>
                                    </m:r>
                                  </m:sup>
                                </m:sSup>
                              </m:e>
                            </m:d>
                          </m:e>
                        </m:d>
                        <m:r>
                          <a:rPr lang="en-US" altLang="zh-CN" sz="2800" b="0" i="1" smtClean="0">
                            <a:latin typeface="Cambria Math" panose="02040503050406030204" pitchFamily="18" charset="0"/>
                            <a:cs typeface="Calibri" panose="020F0502020204030204" pitchFamily="34" charset="0"/>
                          </a:rPr>
                          <m:t>,</m:t>
                        </m:r>
                        <m:r>
                          <a:rPr lang="en-US" altLang="zh-CN" sz="2800" b="0" i="1" smtClean="0">
                            <a:latin typeface="Cambria Math" panose="02040503050406030204" pitchFamily="18" charset="0"/>
                            <a:cs typeface="Calibri" panose="020F0502020204030204" pitchFamily="34" charset="0"/>
                          </a:rPr>
                          <m:t>𝜌</m:t>
                        </m:r>
                      </m:e>
                    </m:d>
                    <m:r>
                      <a:rPr lang="en-US" altLang="zh-CN" sz="2800" b="0" i="1" smtClean="0">
                        <a:latin typeface="Cambria Math" panose="02040503050406030204" pitchFamily="18" charset="0"/>
                        <a:cs typeface="Calibri" panose="020F0502020204030204" pitchFamily="34" charset="0"/>
                      </a:rPr>
                      <m:t>≤</m:t>
                    </m:r>
                    <m:r>
                      <a:rPr lang="en-US" altLang="zh-CN" sz="2800" b="0" i="1" smtClean="0">
                        <a:latin typeface="Cambria Math" panose="02040503050406030204" pitchFamily="18" charset="0"/>
                        <a:cs typeface="Calibri" panose="020F0502020204030204" pitchFamily="34" charset="0"/>
                      </a:rPr>
                      <m:t>𝜂</m:t>
                    </m:r>
                  </m:oMath>
                </a14:m>
                <a:r>
                  <a:rPr lang="en-US" altLang="zh-CN" sz="2800" dirty="0">
                    <a:solidFill>
                      <a:schemeClr val="tx1"/>
                    </a:solidFill>
                    <a:latin typeface="Calibri" panose="020F0502020204030204" pitchFamily="34" charset="0"/>
                    <a:cs typeface="Calibri" panose="020F0502020204030204" pitchFamily="34" charset="0"/>
                  </a:rPr>
                  <a:t>.</a:t>
                </a:r>
                <a:endParaRPr lang="zh-CN" altLang="en-US" sz="2800" dirty="0">
                  <a:solidFill>
                    <a:schemeClr val="tx1"/>
                  </a:solidFill>
                  <a:latin typeface="Calibri" panose="020F0502020204030204" pitchFamily="34" charset="0"/>
                  <a:cs typeface="Calibri" panose="020F0502020204030204" pitchFamily="34" charset="0"/>
                </a:endParaRPr>
              </a:p>
            </p:txBody>
          </p:sp>
        </mc:Choice>
        <mc:Fallback xmlns="">
          <p:sp>
            <p:nvSpPr>
              <p:cNvPr id="6" name="文本框 5">
                <a:extLst>
                  <a:ext uri="{FF2B5EF4-FFF2-40B4-BE49-F238E27FC236}">
                    <a16:creationId xmlns:a16="http://schemas.microsoft.com/office/drawing/2014/main" id="{452CE38F-3364-4BF8-A05F-1B68E58B4B6F}"/>
                  </a:ext>
                </a:extLst>
              </p:cNvPr>
              <p:cNvSpPr txBox="1">
                <a:spLocks noRot="1" noChangeAspect="1" noMove="1" noResize="1" noEditPoints="1" noAdjustHandles="1" noChangeArrowheads="1" noChangeShapeType="1" noTextEdit="1"/>
              </p:cNvSpPr>
              <p:nvPr/>
            </p:nvSpPr>
            <p:spPr>
              <a:xfrm>
                <a:off x="499865" y="2048375"/>
                <a:ext cx="11267683" cy="1748940"/>
              </a:xfrm>
              <a:prstGeom prst="rect">
                <a:avLst/>
              </a:prstGeom>
              <a:blipFill>
                <a:blip r:embed="rId3"/>
                <a:stretch>
                  <a:fillRect l="-1136" r="-920" b="-80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1DDF5D06-AB0A-4BED-84F9-EDB4B22EE903}"/>
                  </a:ext>
                </a:extLst>
              </p:cNvPr>
              <p:cNvSpPr txBox="1"/>
              <p:nvPr/>
            </p:nvSpPr>
            <p:spPr>
              <a:xfrm>
                <a:off x="499865" y="4084171"/>
                <a:ext cx="11267683" cy="1431995"/>
              </a:xfrm>
              <a:prstGeom prst="rect">
                <a:avLst/>
              </a:prstGeom>
              <a:noFill/>
            </p:spPr>
            <p:txBody>
              <a:bodyPr wrap="square" rtlCol="0">
                <a:spAutoFit/>
              </a:bodyPr>
              <a:lstStyle/>
              <a:p>
                <a:r>
                  <a:rPr lang="en-US" altLang="zh-CN" sz="2800" dirty="0">
                    <a:solidFill>
                      <a:schemeClr val="tx1"/>
                    </a:solidFill>
                    <a:latin typeface="Calibri" panose="020F0502020204030204" pitchFamily="34" charset="0"/>
                    <a:cs typeface="Calibri" panose="020F0502020204030204" pitchFamily="34" charset="0"/>
                  </a:rPr>
                  <a:t>Then we have </a:t>
                </a:r>
              </a:p>
              <a:p>
                <a:pPr/>
                <a14:m>
                  <m:oMathPara xmlns:m="http://schemas.openxmlformats.org/officeDocument/2006/math">
                    <m:oMathParaPr>
                      <m:jc m:val="centerGroup"/>
                    </m:oMathParaPr>
                    <m:oMath xmlns:m="http://schemas.openxmlformats.org/officeDocument/2006/math">
                      <m:r>
                        <a:rPr lang="en-US" altLang="zh-CN" sz="2800" b="0" i="1" smtClean="0">
                          <a:solidFill>
                            <a:schemeClr val="tx1"/>
                          </a:solidFill>
                          <a:latin typeface="Cambria Math" panose="02040503050406030204" pitchFamily="18" charset="0"/>
                          <a:cs typeface="Calibri" panose="020F0502020204030204" pitchFamily="34" charset="0"/>
                        </a:rPr>
                        <m:t>𝑡</m:t>
                      </m:r>
                      <m:r>
                        <a:rPr lang="en-US" altLang="zh-CN" sz="2800" b="0" i="1" smtClean="0">
                          <a:solidFill>
                            <a:schemeClr val="tx1"/>
                          </a:solidFill>
                          <a:latin typeface="Cambria Math" panose="02040503050406030204" pitchFamily="18" charset="0"/>
                          <a:cs typeface="Calibri" panose="020F0502020204030204" pitchFamily="34" charset="0"/>
                        </a:rPr>
                        <m:t>≥</m:t>
                      </m:r>
                      <m:f>
                        <m:fPr>
                          <m:ctrlPr>
                            <a:rPr lang="en-US" altLang="zh-CN" sz="2800" b="0" i="1" smtClean="0">
                              <a:solidFill>
                                <a:schemeClr val="tx1"/>
                              </a:solidFill>
                              <a:latin typeface="Cambria Math" panose="02040503050406030204" pitchFamily="18" charset="0"/>
                              <a:cs typeface="Calibri" panose="020F0502020204030204" pitchFamily="34" charset="0"/>
                            </a:rPr>
                          </m:ctrlPr>
                        </m:fPr>
                        <m:num>
                          <m:r>
                            <a:rPr lang="en-US" altLang="zh-CN" sz="2800" b="0" i="1" smtClean="0">
                              <a:solidFill>
                                <a:schemeClr val="tx1"/>
                              </a:solidFill>
                              <a:latin typeface="Cambria Math" panose="02040503050406030204" pitchFamily="18" charset="0"/>
                              <a:cs typeface="Calibri" panose="020F0502020204030204" pitchFamily="34" charset="0"/>
                            </a:rPr>
                            <m:t>𝑒𝑑</m:t>
                          </m:r>
                        </m:num>
                        <m:den>
                          <m:r>
                            <a:rPr lang="en-US" altLang="zh-CN" sz="2800" b="0" i="1" smtClean="0">
                              <a:solidFill>
                                <a:schemeClr val="tx1"/>
                              </a:solidFill>
                              <a:latin typeface="Cambria Math" panose="02040503050406030204" pitchFamily="18" charset="0"/>
                              <a:cs typeface="Calibri" panose="020F0502020204030204" pitchFamily="34" charset="0"/>
                            </a:rPr>
                            <m:t>512</m:t>
                          </m:r>
                          <m:sSup>
                            <m:sSupPr>
                              <m:ctrlPr>
                                <a:rPr lang="en-US" altLang="zh-CN" sz="2800" b="0" i="1" smtClean="0">
                                  <a:solidFill>
                                    <a:schemeClr val="tx1"/>
                                  </a:solidFill>
                                  <a:latin typeface="Cambria Math" panose="02040503050406030204" pitchFamily="18" charset="0"/>
                                  <a:cs typeface="Calibri" panose="020F0502020204030204" pitchFamily="34" charset="0"/>
                                </a:rPr>
                              </m:ctrlPr>
                            </m:sSupPr>
                            <m:e>
                              <m:d>
                                <m:dPr>
                                  <m:ctrlPr>
                                    <a:rPr lang="en-US" altLang="zh-CN" sz="2800" b="0" i="1" smtClean="0">
                                      <a:solidFill>
                                        <a:schemeClr val="tx1"/>
                                      </a:solidFill>
                                      <a:latin typeface="Cambria Math" panose="02040503050406030204" pitchFamily="18" charset="0"/>
                                      <a:cs typeface="Calibri" panose="020F0502020204030204" pitchFamily="34" charset="0"/>
                                    </a:rPr>
                                  </m:ctrlPr>
                                </m:dPr>
                                <m:e>
                                  <m:rad>
                                    <m:radPr>
                                      <m:degHide m:val="on"/>
                                      <m:ctrlPr>
                                        <a:rPr lang="en-US" altLang="zh-CN" sz="2800" b="0" i="1" smtClean="0">
                                          <a:solidFill>
                                            <a:schemeClr val="tx1"/>
                                          </a:solidFill>
                                          <a:latin typeface="Cambria Math" panose="02040503050406030204" pitchFamily="18" charset="0"/>
                                          <a:cs typeface="Calibri" panose="020F0502020204030204" pitchFamily="34" charset="0"/>
                                        </a:rPr>
                                      </m:ctrlPr>
                                    </m:radPr>
                                    <m:deg/>
                                    <m:e>
                                      <m:r>
                                        <a:rPr lang="en-US" altLang="zh-CN" sz="2800" b="0" i="1" smtClean="0">
                                          <a:solidFill>
                                            <a:schemeClr val="tx1"/>
                                          </a:solidFill>
                                          <a:latin typeface="Cambria Math" panose="02040503050406030204" pitchFamily="18" charset="0"/>
                                          <a:cs typeface="Calibri" panose="020F0502020204030204" pitchFamily="34" charset="0"/>
                                        </a:rPr>
                                        <m:t>𝜖</m:t>
                                      </m:r>
                                    </m:e>
                                  </m:rad>
                                  <m:r>
                                    <a:rPr lang="en-US" altLang="zh-CN" sz="2800" b="0" i="1" smtClean="0">
                                      <a:solidFill>
                                        <a:schemeClr val="tx1"/>
                                      </a:solidFill>
                                      <a:latin typeface="Cambria Math" panose="02040503050406030204" pitchFamily="18" charset="0"/>
                                      <a:cs typeface="Calibri" panose="020F0502020204030204" pitchFamily="34" charset="0"/>
                                    </a:rPr>
                                    <m:t>+</m:t>
                                  </m:r>
                                  <m:r>
                                    <a:rPr lang="en-US" altLang="zh-CN" sz="2800" b="0" i="1" smtClean="0">
                                      <a:solidFill>
                                        <a:schemeClr val="tx1"/>
                                      </a:solidFill>
                                      <a:latin typeface="Cambria Math" panose="02040503050406030204" pitchFamily="18" charset="0"/>
                                      <a:cs typeface="Calibri" panose="020F0502020204030204" pitchFamily="34" charset="0"/>
                                    </a:rPr>
                                    <m:t>𝜖</m:t>
                                  </m:r>
                                  <m:r>
                                    <a:rPr lang="en-US" altLang="zh-CN" sz="2800" b="0" i="1" smtClean="0">
                                      <a:solidFill>
                                        <a:schemeClr val="tx1"/>
                                      </a:solidFill>
                                      <a:latin typeface="Cambria Math" panose="02040503050406030204" pitchFamily="18" charset="0"/>
                                      <a:cs typeface="Calibri" panose="020F0502020204030204" pitchFamily="34" charset="0"/>
                                    </a:rPr>
                                    <m:t>+</m:t>
                                  </m:r>
                                  <m:r>
                                    <a:rPr lang="en-US" altLang="zh-CN" sz="2800" b="0" i="1" smtClean="0">
                                      <a:solidFill>
                                        <a:schemeClr val="tx1"/>
                                      </a:solidFill>
                                      <a:latin typeface="Cambria Math" panose="02040503050406030204" pitchFamily="18" charset="0"/>
                                      <a:cs typeface="Calibri" panose="020F0502020204030204" pitchFamily="34" charset="0"/>
                                    </a:rPr>
                                    <m:t>𝜂</m:t>
                                  </m:r>
                                </m:e>
                              </m:d>
                            </m:e>
                            <m:sup>
                              <m:r>
                                <a:rPr lang="en-US" altLang="zh-CN" sz="2800" b="0" i="1" smtClean="0">
                                  <a:solidFill>
                                    <a:schemeClr val="tx1"/>
                                  </a:solidFill>
                                  <a:latin typeface="Cambria Math" panose="02040503050406030204" pitchFamily="18" charset="0"/>
                                  <a:cs typeface="Calibri" panose="020F0502020204030204" pitchFamily="34" charset="0"/>
                                </a:rPr>
                                <m:t>2</m:t>
                              </m:r>
                            </m:sup>
                          </m:sSup>
                        </m:den>
                      </m:f>
                    </m:oMath>
                  </m:oMathPara>
                </a14:m>
                <a:endParaRPr lang="zh-CN" altLang="en-US" sz="2800" dirty="0">
                  <a:solidFill>
                    <a:schemeClr val="tx1"/>
                  </a:solidFill>
                  <a:latin typeface="Calibri" panose="020F0502020204030204" pitchFamily="34" charset="0"/>
                  <a:cs typeface="Calibri" panose="020F0502020204030204" pitchFamily="34" charset="0"/>
                </a:endParaRPr>
              </a:p>
            </p:txBody>
          </p:sp>
        </mc:Choice>
        <mc:Fallback xmlns="">
          <p:sp>
            <p:nvSpPr>
              <p:cNvPr id="4" name="文本框 3">
                <a:extLst>
                  <a:ext uri="{FF2B5EF4-FFF2-40B4-BE49-F238E27FC236}">
                    <a16:creationId xmlns:a16="http://schemas.microsoft.com/office/drawing/2014/main" id="{1DDF5D06-AB0A-4BED-84F9-EDB4B22EE903}"/>
                  </a:ext>
                </a:extLst>
              </p:cNvPr>
              <p:cNvSpPr txBox="1">
                <a:spLocks noRot="1" noChangeAspect="1" noMove="1" noResize="1" noEditPoints="1" noAdjustHandles="1" noChangeArrowheads="1" noChangeShapeType="1" noTextEdit="1"/>
              </p:cNvSpPr>
              <p:nvPr/>
            </p:nvSpPr>
            <p:spPr>
              <a:xfrm>
                <a:off x="499865" y="4084171"/>
                <a:ext cx="11267683" cy="1431995"/>
              </a:xfrm>
              <a:prstGeom prst="rect">
                <a:avLst/>
              </a:prstGeom>
              <a:blipFill>
                <a:blip r:embed="rId4"/>
                <a:stretch>
                  <a:fillRect l="-1136" t="-42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8226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84906E-1BC3-44D9-B034-DA9CAB1D11E5}"/>
              </a:ext>
            </a:extLst>
          </p:cNvPr>
          <p:cNvSpPr>
            <a:spLocks noGrp="1"/>
          </p:cNvSpPr>
          <p:nvPr>
            <p:ph type="title"/>
          </p:nvPr>
        </p:nvSpPr>
        <p:spPr/>
        <p:txBody>
          <a:bodyPr/>
          <a:lstStyle/>
          <a:p>
            <a:r>
              <a:rPr lang="en-US" altLang="zh-CN" dirty="0">
                <a:latin typeface="Calibri" panose="020F0502020204030204" pitchFamily="34" charset="0"/>
                <a:cs typeface="Calibri" panose="020F0502020204030204" pitchFamily="34" charset="0"/>
              </a:rPr>
              <a:t>Take-home messages</a:t>
            </a:r>
            <a:endParaRPr lang="zh-CN" altLang="en-US" dirty="0">
              <a:latin typeface="Calibri" panose="020F0502020204030204" pitchFamily="34" charset="0"/>
              <a:cs typeface="Calibri" panose="020F0502020204030204" pitchFamily="34" charset="0"/>
            </a:endParaRPr>
          </a:p>
        </p:txBody>
      </p:sp>
      <p:sp>
        <p:nvSpPr>
          <p:cNvPr id="6" name="文本框 5">
            <a:extLst>
              <a:ext uri="{FF2B5EF4-FFF2-40B4-BE49-F238E27FC236}">
                <a16:creationId xmlns:a16="http://schemas.microsoft.com/office/drawing/2014/main" id="{452CE38F-3364-4BF8-A05F-1B68E58B4B6F}"/>
              </a:ext>
            </a:extLst>
          </p:cNvPr>
          <p:cNvSpPr txBox="1"/>
          <p:nvPr/>
        </p:nvSpPr>
        <p:spPr>
          <a:xfrm>
            <a:off x="499866" y="2048375"/>
            <a:ext cx="10515600" cy="3108543"/>
          </a:xfrm>
          <a:prstGeom prst="rect">
            <a:avLst/>
          </a:prstGeom>
          <a:noFill/>
        </p:spPr>
        <p:txBody>
          <a:bodyPr wrap="square" rtlCol="0">
            <a:spAutoFit/>
          </a:bodyPr>
          <a:lstStyle/>
          <a:p>
            <a:pPr marL="457200" indent="-457200">
              <a:buFont typeface="Arial" panose="020B0604020202020204" pitchFamily="34" charset="0"/>
              <a:buChar char="•"/>
            </a:pPr>
            <a:r>
              <a:rPr lang="en-US" altLang="zh-CN" sz="2800" dirty="0">
                <a:solidFill>
                  <a:schemeClr val="tx1"/>
                </a:solidFill>
                <a:latin typeface="Calibri" panose="020F0502020204030204" pitchFamily="34" charset="0"/>
                <a:cs typeface="Calibri" panose="020F0502020204030204" pitchFamily="34" charset="0"/>
              </a:rPr>
              <a:t>Fundamental limitations exist in quantum purification tasks.</a:t>
            </a:r>
          </a:p>
          <a:p>
            <a:pPr marL="457200" indent="-457200">
              <a:buFont typeface="Arial" panose="020B0604020202020204" pitchFamily="34" charset="0"/>
              <a:buChar char="•"/>
            </a:pPr>
            <a:endParaRPr lang="en-US" altLang="zh-CN" sz="280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altLang="zh-CN" sz="2800" dirty="0">
                <a:solidFill>
                  <a:schemeClr val="tx1"/>
                </a:solidFill>
                <a:latin typeface="Calibri" panose="020F0502020204030204" pitchFamily="34" charset="0"/>
                <a:cs typeface="Calibri" panose="020F0502020204030204" pitchFamily="34" charset="0"/>
              </a:rPr>
              <a:t>It is impossible (difficult) to output input-dependent (approximate) pure state.</a:t>
            </a:r>
          </a:p>
          <a:p>
            <a:pPr marL="457200" indent="-457200">
              <a:buFont typeface="Arial" panose="020B0604020202020204" pitchFamily="34" charset="0"/>
              <a:buChar char="•"/>
            </a:pPr>
            <a:endParaRPr lang="en-US" altLang="zh-CN"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altLang="zh-CN" sz="280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altLang="zh-CN" sz="2800" dirty="0">
                <a:latin typeface="Calibri" panose="020F0502020204030204" pitchFamily="34" charset="0"/>
                <a:cs typeface="Calibri" panose="020F0502020204030204" pitchFamily="34" charset="0"/>
              </a:rPr>
              <a:t>Can we build a general resource theory of quantum mechanics.</a:t>
            </a:r>
            <a:endParaRPr lang="en-US" altLang="zh-CN"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58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B201042-0EF4-4348-A132-25EDEE24B465}"/>
              </a:ext>
            </a:extLst>
          </p:cNvPr>
          <p:cNvSpPr txBox="1"/>
          <p:nvPr/>
        </p:nvSpPr>
        <p:spPr>
          <a:xfrm>
            <a:off x="713772" y="1747472"/>
            <a:ext cx="10764456" cy="3154710"/>
          </a:xfrm>
          <a:prstGeom prst="rect">
            <a:avLst/>
          </a:prstGeom>
          <a:noFill/>
        </p:spPr>
        <p:txBody>
          <a:bodyPr wrap="square" rtlCol="0">
            <a:spAutoFit/>
          </a:bodyPr>
          <a:lstStyle/>
          <a:p>
            <a:pPr algn="ctr"/>
            <a:r>
              <a:rPr lang="en-US" altLang="zh-CN" sz="19900" b="1" dirty="0">
                <a:solidFill>
                  <a:schemeClr val="accent5"/>
                </a:solidFill>
                <a:latin typeface="Calibri" panose="020F0502020204030204" pitchFamily="34" charset="0"/>
                <a:ea typeface="Calibri" panose="020F0502020204030204" pitchFamily="34" charset="0"/>
                <a:cs typeface="Calibri" panose="020F0502020204030204" pitchFamily="34" charset="0"/>
              </a:rPr>
              <a:t>Thanks!</a:t>
            </a:r>
            <a:endParaRPr lang="zh-CN" altLang="en-US" sz="19900" b="1" dirty="0">
              <a:solidFill>
                <a:schemeClr val="accent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2663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57E731-7DFA-4CF6-993F-0E6B36902F41}"/>
              </a:ext>
            </a:extLst>
          </p:cNvPr>
          <p:cNvSpPr>
            <a:spLocks noGrp="1"/>
          </p:cNvSpPr>
          <p:nvPr>
            <p:ph type="title"/>
          </p:nvPr>
        </p:nvSpPr>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Purification</a:t>
            </a:r>
            <a:endParaRPr lang="zh-CN" altLang="en-US"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A26268B1-A1B6-4D89-979F-F0D7982EFE5B}"/>
              </a:ext>
            </a:extLst>
          </p:cNvPr>
          <p:cNvSpPr>
            <a:spLocks noGrp="1"/>
          </p:cNvSpPr>
          <p:nvPr>
            <p:ph idx="1"/>
          </p:nvPr>
        </p:nvSpPr>
        <p:spPr>
          <a:xfrm>
            <a:off x="838200" y="2023590"/>
            <a:ext cx="4893297" cy="4351338"/>
          </a:xfrm>
        </p:spPr>
        <p:txBody>
          <a:bodyPr/>
          <a:lstStyle/>
          <a:p>
            <a:r>
              <a:rPr lang="en-US" altLang="zh-CN" dirty="0">
                <a:latin typeface="Calibri" panose="020F0502020204030204" pitchFamily="34" charset="0"/>
                <a:cs typeface="Calibri" panose="020F0502020204030204" pitchFamily="34" charset="0"/>
              </a:rPr>
              <a:t>In quantum information processing tasks, some objectives (states or channels) are more valuable than others.</a:t>
            </a:r>
          </a:p>
          <a:p>
            <a:r>
              <a:rPr lang="en-US" altLang="zh-CN" dirty="0">
                <a:latin typeface="Calibri" panose="020F0502020204030204" pitchFamily="34" charset="0"/>
                <a:cs typeface="Calibri" panose="020F0502020204030204" pitchFamily="34" charset="0"/>
              </a:rPr>
              <a:t>We need to concentrate the resource from more copies to less copies.</a:t>
            </a:r>
            <a:endParaRPr lang="zh-CN" altLang="en-US" dirty="0">
              <a:latin typeface="Calibri" panose="020F0502020204030204" pitchFamily="34" charset="0"/>
              <a:cs typeface="Calibri" panose="020F0502020204030204" pitchFamily="34" charset="0"/>
            </a:endParaRPr>
          </a:p>
        </p:txBody>
      </p:sp>
      <p:pic>
        <p:nvPicPr>
          <p:cNvPr id="5" name="图片 4">
            <a:extLst>
              <a:ext uri="{FF2B5EF4-FFF2-40B4-BE49-F238E27FC236}">
                <a16:creationId xmlns:a16="http://schemas.microsoft.com/office/drawing/2014/main" id="{75D2D698-859C-45C9-A190-D3C5CC850632}"/>
              </a:ext>
            </a:extLst>
          </p:cNvPr>
          <p:cNvPicPr>
            <a:picLocks noChangeAspect="1"/>
          </p:cNvPicPr>
          <p:nvPr/>
        </p:nvPicPr>
        <p:blipFill>
          <a:blip r:embed="rId3"/>
          <a:stretch>
            <a:fillRect/>
          </a:stretch>
        </p:blipFill>
        <p:spPr>
          <a:xfrm>
            <a:off x="5949784" y="1894787"/>
            <a:ext cx="5510264" cy="3647338"/>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8A90472-6FAA-42BC-B980-D7F851CBBBD8}"/>
                  </a:ext>
                </a:extLst>
              </p:cNvPr>
              <p:cNvSpPr txBox="1"/>
              <p:nvPr/>
            </p:nvSpPr>
            <p:spPr>
              <a:xfrm>
                <a:off x="1780462" y="5375609"/>
                <a:ext cx="3008772" cy="5770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3600" b="0" i="1" smtClean="0">
                              <a:latin typeface="Cambria Math" panose="02040503050406030204" pitchFamily="18" charset="0"/>
                            </a:rPr>
                          </m:ctrlPr>
                        </m:sSupPr>
                        <m:e>
                          <m:r>
                            <a:rPr lang="en-US" altLang="zh-CN" sz="3600" b="0" i="1" smtClean="0">
                              <a:latin typeface="Cambria Math" panose="02040503050406030204" pitchFamily="18" charset="0"/>
                            </a:rPr>
                            <m:t>𝜌</m:t>
                          </m:r>
                        </m:e>
                        <m:sup>
                          <m:r>
                            <a:rPr lang="en-US" altLang="zh-CN" sz="3600" b="0" i="1" smtClean="0">
                              <a:latin typeface="Cambria Math" panose="02040503050406030204" pitchFamily="18" charset="0"/>
                            </a:rPr>
                            <m:t>⊗</m:t>
                          </m:r>
                          <m:r>
                            <a:rPr lang="en-US" altLang="zh-CN" sz="3600" b="0" i="1" smtClean="0">
                              <a:latin typeface="Cambria Math" panose="02040503050406030204" pitchFamily="18" charset="0"/>
                            </a:rPr>
                            <m:t>𝑡</m:t>
                          </m:r>
                        </m:sup>
                      </m:sSup>
                      <m:r>
                        <a:rPr lang="en-US" altLang="zh-CN" sz="3600" b="0" i="1" smtClean="0">
                          <a:latin typeface="Cambria Math" panose="02040503050406030204" pitchFamily="18" charset="0"/>
                        </a:rPr>
                        <m:t>                  </m:t>
                      </m:r>
                      <m:r>
                        <a:rPr lang="en-US" altLang="zh-CN" sz="3600" b="0" i="1" smtClean="0">
                          <a:latin typeface="Cambria Math" panose="02040503050406030204" pitchFamily="18" charset="0"/>
                        </a:rPr>
                        <m:t>𝜎</m:t>
                      </m:r>
                    </m:oMath>
                  </m:oMathPara>
                </a14:m>
                <a:endParaRPr lang="zh-CN" altLang="en-US" sz="2800" dirty="0"/>
              </a:p>
            </p:txBody>
          </p:sp>
        </mc:Choice>
        <mc:Fallback xmlns="">
          <p:sp>
            <p:nvSpPr>
              <p:cNvPr id="6" name="文本框 5">
                <a:extLst>
                  <a:ext uri="{FF2B5EF4-FFF2-40B4-BE49-F238E27FC236}">
                    <a16:creationId xmlns:a16="http://schemas.microsoft.com/office/drawing/2014/main" id="{38A90472-6FAA-42BC-B980-D7F851CBBBD8}"/>
                  </a:ext>
                </a:extLst>
              </p:cNvPr>
              <p:cNvSpPr txBox="1">
                <a:spLocks noRot="1" noChangeAspect="1" noMove="1" noResize="1" noEditPoints="1" noAdjustHandles="1" noChangeArrowheads="1" noChangeShapeType="1" noTextEdit="1"/>
              </p:cNvSpPr>
              <p:nvPr/>
            </p:nvSpPr>
            <p:spPr>
              <a:xfrm>
                <a:off x="1780462" y="5375609"/>
                <a:ext cx="3008772" cy="577081"/>
              </a:xfrm>
              <a:prstGeom prst="rect">
                <a:avLst/>
              </a:prstGeom>
              <a:blipFill>
                <a:blip r:embed="rId4"/>
                <a:stretch>
                  <a:fillRect/>
                </a:stretch>
              </a:blipFill>
            </p:spPr>
            <p:txBody>
              <a:bodyPr/>
              <a:lstStyle/>
              <a:p>
                <a:r>
                  <a:rPr lang="zh-CN" altLang="en-US">
                    <a:noFill/>
                  </a:rPr>
                  <a:t> </a:t>
                </a:r>
              </a:p>
            </p:txBody>
          </p:sp>
        </mc:Fallback>
      </mc:AlternateContent>
      <p:sp>
        <p:nvSpPr>
          <p:cNvPr id="4" name="箭头: 右 3">
            <a:extLst>
              <a:ext uri="{FF2B5EF4-FFF2-40B4-BE49-F238E27FC236}">
                <a16:creationId xmlns:a16="http://schemas.microsoft.com/office/drawing/2014/main" id="{1AB57736-7F34-43C6-9E93-C23360D58D51}"/>
              </a:ext>
            </a:extLst>
          </p:cNvPr>
          <p:cNvSpPr/>
          <p:nvPr/>
        </p:nvSpPr>
        <p:spPr>
          <a:xfrm>
            <a:off x="2801072" y="5460518"/>
            <a:ext cx="1365813" cy="407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F5F394F-36F1-4AB5-B85E-2A145498BA08}"/>
                  </a:ext>
                </a:extLst>
              </p:cNvPr>
              <p:cNvSpPr txBox="1"/>
              <p:nvPr/>
            </p:nvSpPr>
            <p:spPr>
              <a:xfrm>
                <a:off x="3217429" y="5058906"/>
                <a:ext cx="58189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ℳ</m:t>
                      </m:r>
                    </m:oMath>
                  </m:oMathPara>
                </a14:m>
                <a:endParaRPr lang="zh-CN" altLang="en-US" sz="3200" dirty="0"/>
              </a:p>
            </p:txBody>
          </p:sp>
        </mc:Choice>
        <mc:Fallback xmlns="">
          <p:sp>
            <p:nvSpPr>
              <p:cNvPr id="7" name="文本框 6">
                <a:extLst>
                  <a:ext uri="{FF2B5EF4-FFF2-40B4-BE49-F238E27FC236}">
                    <a16:creationId xmlns:a16="http://schemas.microsoft.com/office/drawing/2014/main" id="{AF5F394F-36F1-4AB5-B85E-2A145498BA08}"/>
                  </a:ext>
                </a:extLst>
              </p:cNvPr>
              <p:cNvSpPr txBox="1">
                <a:spLocks noRot="1" noChangeAspect="1" noMove="1" noResize="1" noEditPoints="1" noAdjustHandles="1" noChangeArrowheads="1" noChangeShapeType="1" noTextEdit="1"/>
              </p:cNvSpPr>
              <p:nvPr/>
            </p:nvSpPr>
            <p:spPr>
              <a:xfrm>
                <a:off x="3217429" y="5058906"/>
                <a:ext cx="581890" cy="492443"/>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5227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01D33-6C5A-46BC-AAC6-CC949336DDE1}"/>
              </a:ext>
            </a:extLst>
          </p:cNvPr>
          <p:cNvSpPr>
            <a:spLocks noGrp="1"/>
          </p:cNvSpPr>
          <p:nvPr>
            <p:ph type="title"/>
          </p:nvPr>
        </p:nvSpPr>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With fixed output</a:t>
            </a:r>
            <a:endParaRPr lang="zh-CN" altLang="en-US"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CD2CFF61-EE55-408C-B198-3A90C30611DD}"/>
              </a:ext>
            </a:extLst>
          </p:cNvPr>
          <p:cNvSpPr>
            <a:spLocks noGrp="1"/>
          </p:cNvSpPr>
          <p:nvPr>
            <p:ph idx="1"/>
          </p:nvPr>
        </p:nvSpPr>
        <p:spPr>
          <a:xfrm>
            <a:off x="838200" y="1825625"/>
            <a:ext cx="5798270" cy="4351338"/>
          </a:xfrm>
        </p:spPr>
        <p:txBody>
          <a:bodyPr/>
          <a:lstStyle/>
          <a:p>
            <a:r>
              <a:rPr lang="en-US" altLang="zh-CN" dirty="0">
                <a:latin typeface="Calibri" panose="020F0502020204030204" pitchFamily="34" charset="0"/>
                <a:cs typeface="Calibri" panose="020F0502020204030204" pitchFamily="34" charset="0"/>
              </a:rPr>
              <a:t>Entanglement Distillation</a:t>
            </a:r>
          </a:p>
          <a:p>
            <a:endParaRPr lang="en-US" altLang="zh-CN" dirty="0">
              <a:latin typeface="Calibri" panose="020F0502020204030204" pitchFamily="34" charset="0"/>
              <a:cs typeface="Calibri" panose="020F0502020204030204" pitchFamily="34" charset="0"/>
            </a:endParaRPr>
          </a:p>
          <a:p>
            <a:r>
              <a:rPr lang="en-US" altLang="zh-CN" dirty="0">
                <a:latin typeface="Calibri" panose="020F0502020204030204" pitchFamily="34" charset="0"/>
                <a:cs typeface="Calibri" panose="020F0502020204030204" pitchFamily="34" charset="0"/>
              </a:rPr>
              <a:t>Magic Distillation</a:t>
            </a:r>
          </a:p>
          <a:p>
            <a:endParaRPr lang="en-US" altLang="zh-CN" dirty="0">
              <a:latin typeface="Calibri" panose="020F0502020204030204" pitchFamily="34" charset="0"/>
              <a:cs typeface="Calibri" panose="020F0502020204030204" pitchFamily="34" charset="0"/>
            </a:endParaRPr>
          </a:p>
          <a:p>
            <a:r>
              <a:rPr lang="en-US" altLang="zh-CN" dirty="0">
                <a:latin typeface="Calibri" panose="020F0502020204030204" pitchFamily="34" charset="0"/>
                <a:cs typeface="Calibri" panose="020F0502020204030204" pitchFamily="34" charset="0"/>
              </a:rPr>
              <a:t>Channel Coding[1]</a:t>
            </a:r>
          </a:p>
          <a:p>
            <a:endParaRPr lang="en-US" altLang="zh-CN" dirty="0">
              <a:latin typeface="Calibri" panose="020F0502020204030204" pitchFamily="34" charset="0"/>
              <a:cs typeface="Calibri" panose="020F0502020204030204" pitchFamily="34" charset="0"/>
            </a:endParaRPr>
          </a:p>
          <a:p>
            <a:r>
              <a:rPr lang="en-US" altLang="zh-CN" dirty="0">
                <a:latin typeface="Calibri" panose="020F0502020204030204" pitchFamily="34" charset="0"/>
                <a:cs typeface="Calibri" panose="020F0502020204030204" pitchFamily="34" charset="0"/>
              </a:rPr>
              <a:t>Their limitations are analyzed under the restriction of free operations[2].</a:t>
            </a:r>
            <a:endParaRPr lang="zh-CN" altLang="en-US" dirty="0">
              <a:latin typeface="Calibri" panose="020F0502020204030204" pitchFamily="34" charset="0"/>
              <a:cs typeface="Calibri" panose="020F0502020204030204" pitchFamily="34" charset="0"/>
            </a:endParaRPr>
          </a:p>
        </p:txBody>
      </p:sp>
      <p:pic>
        <p:nvPicPr>
          <p:cNvPr id="5" name="图片 4">
            <a:extLst>
              <a:ext uri="{FF2B5EF4-FFF2-40B4-BE49-F238E27FC236}">
                <a16:creationId xmlns:a16="http://schemas.microsoft.com/office/drawing/2014/main" id="{1DCA6877-6E96-4B50-9D22-53F2A42B4E11}"/>
              </a:ext>
            </a:extLst>
          </p:cNvPr>
          <p:cNvPicPr>
            <a:picLocks noChangeAspect="1"/>
          </p:cNvPicPr>
          <p:nvPr/>
        </p:nvPicPr>
        <p:blipFill>
          <a:blip r:embed="rId3"/>
          <a:stretch>
            <a:fillRect/>
          </a:stretch>
        </p:blipFill>
        <p:spPr>
          <a:xfrm>
            <a:off x="6559092" y="1603891"/>
            <a:ext cx="5538640" cy="3416984"/>
          </a:xfrm>
          <a:prstGeom prst="rect">
            <a:avLst/>
          </a:prstGeom>
        </p:spPr>
      </p:pic>
      <p:sp>
        <p:nvSpPr>
          <p:cNvPr id="6" name="文本框 5">
            <a:extLst>
              <a:ext uri="{FF2B5EF4-FFF2-40B4-BE49-F238E27FC236}">
                <a16:creationId xmlns:a16="http://schemas.microsoft.com/office/drawing/2014/main" id="{643BE7BA-6159-40EF-A151-5B5C9B673C60}"/>
              </a:ext>
            </a:extLst>
          </p:cNvPr>
          <p:cNvSpPr txBox="1"/>
          <p:nvPr/>
        </p:nvSpPr>
        <p:spPr>
          <a:xfrm>
            <a:off x="94268" y="6175900"/>
            <a:ext cx="10515600" cy="646331"/>
          </a:xfrm>
          <a:prstGeom prst="rect">
            <a:avLst/>
          </a:prstGeom>
          <a:noFill/>
        </p:spPr>
        <p:txBody>
          <a:bodyPr wrap="square" rtlCol="0">
            <a:spAutoFit/>
          </a:bodyPr>
          <a:lstStyle/>
          <a:p>
            <a:r>
              <a:rPr lang="en-US" altLang="zh-CN"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[1] </a:t>
            </a:r>
            <a:r>
              <a:rPr lang="en-US" altLang="zh-CN" b="0" i="0" dirty="0" err="1">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Tomamichel</a:t>
            </a:r>
            <a:r>
              <a:rPr lang="en-US" altLang="zh-CN"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Marco, Mario Berta, and Joseph M. Renes. </a:t>
            </a:r>
            <a:r>
              <a:rPr lang="en-US" altLang="zh-CN" b="0" i="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Nature communications</a:t>
            </a:r>
            <a:r>
              <a:rPr lang="en-US" altLang="zh-CN"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7.1 (2016): 11419.</a:t>
            </a:r>
          </a:p>
          <a:p>
            <a:r>
              <a:rPr lang="en-US" altLang="zh-CN" dirty="0">
                <a:solidFill>
                  <a:schemeClr val="accent3">
                    <a:lumMod val="75000"/>
                  </a:schemeClr>
                </a:solidFill>
                <a:latin typeface="Calibri" panose="020F0502020204030204" pitchFamily="34" charset="0"/>
                <a:cs typeface="Calibri" panose="020F0502020204030204" pitchFamily="34" charset="0"/>
              </a:rPr>
              <a:t>[2] Fang K, Liu Z W. Physical Review Letters, 2020, 125(6): 060405.</a:t>
            </a:r>
            <a:endParaRPr lang="zh-CN" altLang="en-US" dirty="0">
              <a:solidFill>
                <a:schemeClr val="accent3">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1907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01D33-6C5A-46BC-AAC6-CC949336DDE1}"/>
              </a:ext>
            </a:extLst>
          </p:cNvPr>
          <p:cNvSpPr>
            <a:spLocks noGrp="1"/>
          </p:cNvSpPr>
          <p:nvPr>
            <p:ph type="title"/>
          </p:nvPr>
        </p:nvSpPr>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Without fixed output</a:t>
            </a:r>
            <a:endParaRPr lang="zh-CN"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D2CFF61-EE55-408C-B198-3A90C30611DD}"/>
                  </a:ext>
                </a:extLst>
              </p:cNvPr>
              <p:cNvSpPr>
                <a:spLocks noGrp="1"/>
              </p:cNvSpPr>
              <p:nvPr>
                <p:ph idx="1"/>
              </p:nvPr>
            </p:nvSpPr>
            <p:spPr>
              <a:xfrm>
                <a:off x="838200" y="1825625"/>
                <a:ext cx="5147821" cy="2963191"/>
              </a:xfrm>
            </p:spPr>
            <p:txBody>
              <a:bodyPr>
                <a:normAutofit/>
              </a:bodyPr>
              <a:lstStyle/>
              <a:p>
                <a:r>
                  <a:rPr lang="en-US" altLang="zh-CN" dirty="0">
                    <a:latin typeface="Calibri" panose="020F0502020204030204" pitchFamily="34" charset="0"/>
                    <a:cs typeface="Calibri" panose="020F0502020204030204" pitchFamily="34" charset="0"/>
                  </a:rPr>
                  <a:t>State Purification</a:t>
                </a:r>
              </a:p>
              <a:p>
                <a:pPr marL="0" indent="0">
                  <a:buNone/>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cs typeface="Calibri" panose="020F0502020204030204" pitchFamily="34" charset="0"/>
                            </a:rPr>
                          </m:ctrlPr>
                        </m:sSupPr>
                        <m:e>
                          <m:r>
                            <a:rPr lang="en-US" altLang="zh-CN" b="0" i="1" smtClean="0">
                              <a:latin typeface="Cambria Math" panose="02040503050406030204" pitchFamily="18" charset="0"/>
                              <a:cs typeface="Calibri" panose="020F0502020204030204" pitchFamily="34" charset="0"/>
                            </a:rPr>
                            <m:t>𝜌</m:t>
                          </m:r>
                        </m:e>
                        <m:sup>
                          <m:r>
                            <a:rPr lang="en-US" altLang="zh-CN" b="0" i="1" smtClean="0">
                              <a:latin typeface="Cambria Math" panose="02040503050406030204" pitchFamily="18" charset="0"/>
                              <a:cs typeface="Calibri" panose="020F0502020204030204" pitchFamily="34" charset="0"/>
                            </a:rPr>
                            <m:t>⊗</m:t>
                          </m:r>
                          <m:r>
                            <a:rPr lang="en-US" altLang="zh-CN" b="0" i="1" smtClean="0">
                              <a:latin typeface="Cambria Math" panose="02040503050406030204" pitchFamily="18" charset="0"/>
                              <a:cs typeface="Calibri" panose="020F0502020204030204" pitchFamily="34" charset="0"/>
                            </a:rPr>
                            <m:t>𝑡</m:t>
                          </m:r>
                        </m:sup>
                      </m:sSup>
                      <m:r>
                        <a:rPr lang="en-US" altLang="zh-CN" b="0" i="1" smtClean="0">
                          <a:latin typeface="Cambria Math" panose="02040503050406030204" pitchFamily="18" charset="0"/>
                          <a:cs typeface="Calibri" panose="020F0502020204030204" pitchFamily="34" charset="0"/>
                        </a:rPr>
                        <m:t>→</m:t>
                      </m:r>
                      <m:sSub>
                        <m:sSubPr>
                          <m:ctrlPr>
                            <a:rPr lang="en-US" altLang="zh-CN" b="0" i="1" smtClean="0">
                              <a:latin typeface="Cambria Math" panose="02040503050406030204" pitchFamily="18" charset="0"/>
                              <a:cs typeface="Calibri" panose="020F0502020204030204" pitchFamily="34" charset="0"/>
                            </a:rPr>
                          </m:ctrlPr>
                        </m:sSubPr>
                        <m:e>
                          <m:r>
                            <a:rPr lang="en-US" altLang="zh-CN" b="0" i="1" smtClean="0">
                              <a:latin typeface="Cambria Math" panose="02040503050406030204" pitchFamily="18" charset="0"/>
                              <a:cs typeface="Calibri" panose="020F0502020204030204" pitchFamily="34" charset="0"/>
                            </a:rPr>
                            <m:t>𝜓</m:t>
                          </m:r>
                        </m:e>
                        <m:sub>
                          <m:r>
                            <a:rPr lang="en-US" altLang="zh-CN" b="0" i="1" smtClean="0">
                              <a:latin typeface="Cambria Math" panose="02040503050406030204" pitchFamily="18" charset="0"/>
                              <a:cs typeface="Calibri" panose="020F0502020204030204" pitchFamily="34" charset="0"/>
                            </a:rPr>
                            <m:t>0</m:t>
                          </m:r>
                        </m:sub>
                      </m:sSub>
                    </m:oMath>
                  </m:oMathPara>
                </a14:m>
                <a:endParaRPr lang="en-US" altLang="zh-CN" dirty="0">
                  <a:latin typeface="Calibri" panose="020F0502020204030204" pitchFamily="34" charset="0"/>
                  <a:cs typeface="Calibri" panose="020F0502020204030204" pitchFamily="34" charset="0"/>
                </a:endParaRPr>
              </a:p>
              <a:p>
                <a:r>
                  <a:rPr lang="en-US" altLang="zh-CN" dirty="0">
                    <a:latin typeface="Calibri" panose="020F0502020204030204" pitchFamily="34" charset="0"/>
                    <a:cs typeface="Calibri" panose="020F0502020204030204" pitchFamily="34" charset="0"/>
                  </a:rPr>
                  <a:t>Channel Purification</a:t>
                </a:r>
              </a:p>
              <a:p>
                <a:pPr marL="0" indent="0">
                  <a:buNone/>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cs typeface="Calibri" panose="020F0502020204030204" pitchFamily="34" charset="0"/>
                            </a:rPr>
                          </m:ctrlPr>
                        </m:sSupPr>
                        <m:e>
                          <m:r>
                            <a:rPr lang="en-US" altLang="zh-CN" b="0" i="1" smtClean="0">
                              <a:latin typeface="Cambria Math" panose="02040503050406030204" pitchFamily="18" charset="0"/>
                              <a:cs typeface="Calibri" panose="020F0502020204030204" pitchFamily="34" charset="0"/>
                            </a:rPr>
                            <m:t>𝒞</m:t>
                          </m:r>
                        </m:e>
                        <m:sup>
                          <m:r>
                            <a:rPr lang="en-US" altLang="zh-CN" b="0" i="1" smtClean="0">
                              <a:latin typeface="Cambria Math" panose="02040503050406030204" pitchFamily="18" charset="0"/>
                              <a:cs typeface="Calibri" panose="020F0502020204030204" pitchFamily="34" charset="0"/>
                            </a:rPr>
                            <m:t>⊗</m:t>
                          </m:r>
                          <m:r>
                            <a:rPr lang="en-US" altLang="zh-CN" b="0" i="1" smtClean="0">
                              <a:latin typeface="Cambria Math" panose="02040503050406030204" pitchFamily="18" charset="0"/>
                              <a:cs typeface="Calibri" panose="020F0502020204030204" pitchFamily="34" charset="0"/>
                            </a:rPr>
                            <m:t>𝑡</m:t>
                          </m:r>
                        </m:sup>
                      </m:sSup>
                      <m:r>
                        <a:rPr lang="en-US" altLang="zh-CN" b="0" i="1" smtClean="0">
                          <a:latin typeface="Cambria Math" panose="02040503050406030204" pitchFamily="18" charset="0"/>
                          <a:cs typeface="Calibri" panose="020F0502020204030204" pitchFamily="34" charset="0"/>
                        </a:rPr>
                        <m:t>→</m:t>
                      </m:r>
                      <m:r>
                        <a:rPr lang="en-US" altLang="zh-CN" b="0" i="1" smtClean="0">
                          <a:latin typeface="Cambria Math" panose="02040503050406030204" pitchFamily="18" charset="0"/>
                          <a:cs typeface="Calibri" panose="020F0502020204030204" pitchFamily="34" charset="0"/>
                        </a:rPr>
                        <m:t>𝑈</m:t>
                      </m:r>
                    </m:oMath>
                  </m:oMathPara>
                </a14:m>
                <a:endParaRPr lang="en-US" altLang="zh-CN" dirty="0">
                  <a:latin typeface="Calibri" panose="020F0502020204030204" pitchFamily="34" charset="0"/>
                  <a:cs typeface="Calibri" panose="020F0502020204030204" pitchFamily="34" charset="0"/>
                </a:endParaRPr>
              </a:p>
              <a:p>
                <a:r>
                  <a:rPr lang="en-US" altLang="zh-CN" dirty="0">
                    <a:latin typeface="Calibri" panose="020F0502020204030204" pitchFamily="34" charset="0"/>
                    <a:cs typeface="Calibri" panose="020F0502020204030204" pitchFamily="34" charset="0"/>
                  </a:rPr>
                  <a:t>Dilation State Preparation</a:t>
                </a:r>
              </a:p>
              <a:p>
                <a:pPr marL="0" indent="0">
                  <a:buNone/>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cs typeface="Calibri" panose="020F0502020204030204" pitchFamily="34" charset="0"/>
                            </a:rPr>
                          </m:ctrlPr>
                        </m:sSubSupPr>
                        <m:e>
                          <m:r>
                            <a:rPr lang="en-US" altLang="zh-CN" b="0" i="1" smtClean="0">
                              <a:latin typeface="Cambria Math" panose="02040503050406030204" pitchFamily="18" charset="0"/>
                              <a:cs typeface="Calibri" panose="020F0502020204030204" pitchFamily="34" charset="0"/>
                            </a:rPr>
                            <m:t>𝜌</m:t>
                          </m:r>
                        </m:e>
                        <m:sub>
                          <m:r>
                            <a:rPr lang="en-US" altLang="zh-CN" b="0" i="1" smtClean="0">
                              <a:latin typeface="Cambria Math" panose="02040503050406030204" pitchFamily="18" charset="0"/>
                              <a:cs typeface="Calibri" panose="020F0502020204030204" pitchFamily="34" charset="0"/>
                            </a:rPr>
                            <m:t>𝐴</m:t>
                          </m:r>
                        </m:sub>
                        <m:sup>
                          <m:r>
                            <a:rPr lang="en-US" altLang="zh-CN" b="0" i="1" smtClean="0">
                              <a:latin typeface="Cambria Math" panose="02040503050406030204" pitchFamily="18" charset="0"/>
                              <a:cs typeface="Calibri" panose="020F0502020204030204" pitchFamily="34" charset="0"/>
                            </a:rPr>
                            <m:t>⊗</m:t>
                          </m:r>
                          <m:r>
                            <a:rPr lang="en-US" altLang="zh-CN" b="0" i="1" smtClean="0">
                              <a:latin typeface="Cambria Math" panose="02040503050406030204" pitchFamily="18" charset="0"/>
                              <a:cs typeface="Calibri" panose="020F0502020204030204" pitchFamily="34" charset="0"/>
                            </a:rPr>
                            <m:t>𝑡</m:t>
                          </m:r>
                        </m:sup>
                      </m:sSubSup>
                      <m:r>
                        <a:rPr lang="en-US" altLang="zh-CN" b="0" i="1" smtClean="0">
                          <a:latin typeface="Cambria Math" panose="02040503050406030204" pitchFamily="18" charset="0"/>
                          <a:cs typeface="Calibri" panose="020F0502020204030204" pitchFamily="34" charset="0"/>
                        </a:rPr>
                        <m:t>→</m:t>
                      </m:r>
                      <m:sSub>
                        <m:sSubPr>
                          <m:ctrlPr>
                            <a:rPr lang="en-US" altLang="zh-CN" b="0" i="1" smtClean="0">
                              <a:latin typeface="Cambria Math" panose="02040503050406030204" pitchFamily="18" charset="0"/>
                              <a:cs typeface="Calibri" panose="020F0502020204030204" pitchFamily="34" charset="0"/>
                            </a:rPr>
                          </m:ctrlPr>
                        </m:sSubPr>
                        <m:e>
                          <m:r>
                            <m:rPr>
                              <m:sty m:val="p"/>
                            </m:rPr>
                            <a:rPr lang="en-US" altLang="zh-CN" b="0" i="0" smtClean="0">
                              <a:latin typeface="Cambria Math" panose="02040503050406030204" pitchFamily="18" charset="0"/>
                              <a:cs typeface="Calibri" panose="020F0502020204030204" pitchFamily="34" charset="0"/>
                            </a:rPr>
                            <m:t>Ψ</m:t>
                          </m:r>
                        </m:e>
                        <m:sub>
                          <m:r>
                            <a:rPr lang="en-US" altLang="zh-CN" b="0" i="1" smtClean="0">
                              <a:latin typeface="Cambria Math" panose="02040503050406030204" pitchFamily="18" charset="0"/>
                              <a:cs typeface="Calibri" panose="020F0502020204030204" pitchFamily="34" charset="0"/>
                            </a:rPr>
                            <m:t>𝐴𝐵</m:t>
                          </m:r>
                        </m:sub>
                      </m:sSub>
                    </m:oMath>
                  </m:oMathPara>
                </a14:m>
                <a:endParaRPr lang="en-US" altLang="zh-CN" dirty="0">
                  <a:latin typeface="Calibri" panose="020F0502020204030204" pitchFamily="34" charset="0"/>
                  <a:cs typeface="Calibri" panose="020F0502020204030204" pitchFamily="34" charset="0"/>
                </a:endParaRPr>
              </a:p>
            </p:txBody>
          </p:sp>
        </mc:Choice>
        <mc:Fallback xmlns="">
          <p:sp>
            <p:nvSpPr>
              <p:cNvPr id="3" name="内容占位符 2">
                <a:extLst>
                  <a:ext uri="{FF2B5EF4-FFF2-40B4-BE49-F238E27FC236}">
                    <a16:creationId xmlns:a16="http://schemas.microsoft.com/office/drawing/2014/main" id="{CD2CFF61-EE55-408C-B198-3A90C30611DD}"/>
                  </a:ext>
                </a:extLst>
              </p:cNvPr>
              <p:cNvSpPr>
                <a:spLocks noGrp="1" noRot="1" noChangeAspect="1" noMove="1" noResize="1" noEditPoints="1" noAdjustHandles="1" noChangeArrowheads="1" noChangeShapeType="1" noTextEdit="1"/>
              </p:cNvSpPr>
              <p:nvPr>
                <p:ph idx="1"/>
              </p:nvPr>
            </p:nvSpPr>
            <p:spPr>
              <a:xfrm>
                <a:off x="838200" y="1825625"/>
                <a:ext cx="5147821" cy="2963191"/>
              </a:xfrm>
              <a:blipFill>
                <a:blip r:embed="rId3"/>
                <a:stretch>
                  <a:fillRect l="-2133" t="-3285"/>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643BE7BA-6159-40EF-A151-5B5C9B673C60}"/>
              </a:ext>
            </a:extLst>
          </p:cNvPr>
          <p:cNvSpPr txBox="1"/>
          <p:nvPr/>
        </p:nvSpPr>
        <p:spPr>
          <a:xfrm>
            <a:off x="-2" y="5987362"/>
            <a:ext cx="9407951" cy="923330"/>
          </a:xfrm>
          <a:prstGeom prst="rect">
            <a:avLst/>
          </a:prstGeom>
          <a:noFill/>
        </p:spPr>
        <p:txBody>
          <a:bodyPr wrap="square" rtlCol="0">
            <a:spAutoFit/>
          </a:bodyPr>
          <a:lstStyle/>
          <a:p>
            <a:r>
              <a:rPr lang="en-US" altLang="zh-CN" dirty="0">
                <a:solidFill>
                  <a:schemeClr val="accent3">
                    <a:lumMod val="75000"/>
                  </a:schemeClr>
                </a:solidFill>
                <a:latin typeface="Calibri" panose="020F0502020204030204" pitchFamily="34" charset="0"/>
                <a:cs typeface="Calibri" panose="020F0502020204030204" pitchFamily="34" charset="0"/>
              </a:rPr>
              <a:t>Cotler J, Choi S, </a:t>
            </a:r>
            <a:r>
              <a:rPr lang="en-US" altLang="zh-CN" dirty="0" err="1">
                <a:solidFill>
                  <a:schemeClr val="accent3">
                    <a:lumMod val="75000"/>
                  </a:schemeClr>
                </a:solidFill>
                <a:latin typeface="Calibri" panose="020F0502020204030204" pitchFamily="34" charset="0"/>
                <a:cs typeface="Calibri" panose="020F0502020204030204" pitchFamily="34" charset="0"/>
              </a:rPr>
              <a:t>Lukin</a:t>
            </a:r>
            <a:r>
              <a:rPr lang="en-US" altLang="zh-CN" dirty="0">
                <a:solidFill>
                  <a:schemeClr val="accent3">
                    <a:lumMod val="75000"/>
                  </a:schemeClr>
                </a:solidFill>
                <a:latin typeface="Calibri" panose="020F0502020204030204" pitchFamily="34" charset="0"/>
                <a:cs typeface="Calibri" panose="020F0502020204030204" pitchFamily="34" charset="0"/>
              </a:rPr>
              <a:t> A, et al. Physical Review X, 2019, 9(3): 031013.</a:t>
            </a:r>
          </a:p>
          <a:p>
            <a:r>
              <a:rPr lang="en-US" altLang="zh-CN" dirty="0">
                <a:solidFill>
                  <a:schemeClr val="accent3">
                    <a:lumMod val="75000"/>
                  </a:schemeClr>
                </a:solidFill>
                <a:latin typeface="Calibri" panose="020F0502020204030204" pitchFamily="34" charset="0"/>
                <a:cs typeface="Calibri" panose="020F0502020204030204" pitchFamily="34" charset="0"/>
              </a:rPr>
              <a:t>Liu Z, Zhang X, Fei Y </a:t>
            </a:r>
            <a:r>
              <a:rPr lang="en-US" altLang="zh-CN" dirty="0" err="1">
                <a:solidFill>
                  <a:schemeClr val="accent3">
                    <a:lumMod val="75000"/>
                  </a:schemeClr>
                </a:solidFill>
                <a:latin typeface="Calibri" panose="020F0502020204030204" pitchFamily="34" charset="0"/>
                <a:cs typeface="Calibri" panose="020F0502020204030204" pitchFamily="34" charset="0"/>
              </a:rPr>
              <a:t>Y</a:t>
            </a:r>
            <a:r>
              <a:rPr lang="en-US" altLang="zh-CN" dirty="0">
                <a:solidFill>
                  <a:schemeClr val="accent3">
                    <a:lumMod val="75000"/>
                  </a:schemeClr>
                </a:solidFill>
                <a:latin typeface="Calibri" panose="020F0502020204030204" pitchFamily="34" charset="0"/>
                <a:cs typeface="Calibri" panose="020F0502020204030204" pitchFamily="34" charset="0"/>
              </a:rPr>
              <a:t>, et al. PRX Quantum, 2025, 6(2): 020325.</a:t>
            </a:r>
          </a:p>
          <a:p>
            <a:r>
              <a:rPr lang="en-US" altLang="zh-CN" dirty="0">
                <a:solidFill>
                  <a:schemeClr val="accent3">
                    <a:lumMod val="75000"/>
                  </a:schemeClr>
                </a:solidFill>
                <a:latin typeface="Calibri" panose="020F0502020204030204" pitchFamily="34" charset="0"/>
                <a:cs typeface="Calibri" panose="020F0502020204030204" pitchFamily="34" charset="0"/>
              </a:rPr>
              <a:t>Liu Z, Gong W, Du Z, et al. </a:t>
            </a:r>
            <a:r>
              <a:rPr lang="en-US" altLang="zh-CN" dirty="0" err="1">
                <a:solidFill>
                  <a:schemeClr val="accent3">
                    <a:lumMod val="75000"/>
                  </a:schemeClr>
                </a:solidFill>
                <a:latin typeface="Calibri" panose="020F0502020204030204" pitchFamily="34" charset="0"/>
                <a:cs typeface="Calibri" panose="020F0502020204030204" pitchFamily="34" charset="0"/>
              </a:rPr>
              <a:t>arXiv</a:t>
            </a:r>
            <a:r>
              <a:rPr lang="en-US" altLang="zh-CN" dirty="0">
                <a:solidFill>
                  <a:schemeClr val="accent3">
                    <a:lumMod val="75000"/>
                  </a:schemeClr>
                </a:solidFill>
                <a:latin typeface="Calibri" panose="020F0502020204030204" pitchFamily="34" charset="0"/>
                <a:cs typeface="Calibri" panose="020F0502020204030204" pitchFamily="34" charset="0"/>
              </a:rPr>
              <a:t> preprint arXiv:2410.17718, 2024.</a:t>
            </a:r>
            <a:endParaRPr lang="zh-CN" altLang="en-US" dirty="0">
              <a:solidFill>
                <a:schemeClr val="accent3">
                  <a:lumMod val="75000"/>
                </a:schemeClr>
              </a:solidFill>
              <a:latin typeface="Calibri" panose="020F0502020204030204" pitchFamily="34" charset="0"/>
              <a:cs typeface="Calibri" panose="020F0502020204030204" pitchFamily="34" charset="0"/>
            </a:endParaRPr>
          </a:p>
        </p:txBody>
      </p:sp>
      <p:pic>
        <p:nvPicPr>
          <p:cNvPr id="7" name="图片 6">
            <a:extLst>
              <a:ext uri="{FF2B5EF4-FFF2-40B4-BE49-F238E27FC236}">
                <a16:creationId xmlns:a16="http://schemas.microsoft.com/office/drawing/2014/main" id="{082E8576-83B5-42F5-A42B-9817448C70AC}"/>
              </a:ext>
            </a:extLst>
          </p:cNvPr>
          <p:cNvPicPr>
            <a:picLocks noChangeAspect="1"/>
          </p:cNvPicPr>
          <p:nvPr/>
        </p:nvPicPr>
        <p:blipFill>
          <a:blip r:embed="rId4"/>
          <a:stretch>
            <a:fillRect/>
          </a:stretch>
        </p:blipFill>
        <p:spPr>
          <a:xfrm>
            <a:off x="5279502" y="1690688"/>
            <a:ext cx="6610350" cy="2771775"/>
          </a:xfrm>
          <a:prstGeom prst="rect">
            <a:avLst/>
          </a:prstGeom>
        </p:spPr>
      </p:pic>
      <p:sp>
        <p:nvSpPr>
          <p:cNvPr id="8" name="文本框 7">
            <a:extLst>
              <a:ext uri="{FF2B5EF4-FFF2-40B4-BE49-F238E27FC236}">
                <a16:creationId xmlns:a16="http://schemas.microsoft.com/office/drawing/2014/main" id="{7F5BADB1-C541-4031-B18D-0359FDFF6F57}"/>
              </a:ext>
            </a:extLst>
          </p:cNvPr>
          <p:cNvSpPr txBox="1"/>
          <p:nvPr/>
        </p:nvSpPr>
        <p:spPr>
          <a:xfrm>
            <a:off x="462158" y="5033255"/>
            <a:ext cx="11267683" cy="954107"/>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Calibri" panose="020F0502020204030204" pitchFamily="34" charset="0"/>
              </a:rPr>
              <a:t>What is the limitation for these tasks without restrictions on free operations?</a:t>
            </a:r>
            <a:endParaRPr lang="zh-CN" altLang="en-US" sz="2800" dirty="0">
              <a:solidFill>
                <a:srgbClr val="FF0000"/>
              </a:solidFill>
              <a:latin typeface="Calibri" panose="020F0502020204030204" pitchFamily="34" charset="0"/>
              <a:cs typeface="Calibri" panose="020F0502020204030204" pitchFamily="34" charset="0"/>
            </a:endParaRPr>
          </a:p>
          <a:p>
            <a:endParaRPr lang="zh-CN" altLang="en-US" sz="2800" dirty="0">
              <a:solidFill>
                <a:srgbClr val="FF0000"/>
              </a:solidFill>
            </a:endParaRPr>
          </a:p>
        </p:txBody>
      </p:sp>
    </p:spTree>
    <p:extLst>
      <p:ext uri="{BB962C8B-B14F-4D97-AF65-F5344CB8AC3E}">
        <p14:creationId xmlns:p14="http://schemas.microsoft.com/office/powerpoint/2010/main" val="195774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84906E-1BC3-44D9-B034-DA9CAB1D11E5}"/>
              </a:ext>
            </a:extLst>
          </p:cNvPr>
          <p:cNvSpPr>
            <a:spLocks noGrp="1"/>
          </p:cNvSpPr>
          <p:nvPr>
            <p:ph type="title"/>
          </p:nvPr>
        </p:nvSpPr>
        <p:spPr/>
        <p:txBody>
          <a:bodyPr/>
          <a:lstStyle/>
          <a:p>
            <a:r>
              <a:rPr lang="en-US" altLang="zh-CN" dirty="0">
                <a:latin typeface="Calibri" panose="020F0502020204030204" pitchFamily="34" charset="0"/>
                <a:cs typeface="Calibri" panose="020F0502020204030204" pitchFamily="34" charset="0"/>
              </a:rPr>
              <a:t>No Purification Theorem</a:t>
            </a:r>
            <a:endParaRPr lang="zh-CN" altLang="en-US" dirty="0">
              <a:latin typeface="Calibri" panose="020F0502020204030204" pitchFamily="34" charset="0"/>
              <a:cs typeface="Calibri" panose="020F0502020204030204" pitchFamily="34" charset="0"/>
            </a:endParaRPr>
          </a:p>
        </p:txBody>
      </p:sp>
      <p:pic>
        <p:nvPicPr>
          <p:cNvPr id="5" name="图片 4">
            <a:extLst>
              <a:ext uri="{FF2B5EF4-FFF2-40B4-BE49-F238E27FC236}">
                <a16:creationId xmlns:a16="http://schemas.microsoft.com/office/drawing/2014/main" id="{A47C73E0-1ADB-4A3B-A691-2CF414864DA6}"/>
              </a:ext>
            </a:extLst>
          </p:cNvPr>
          <p:cNvPicPr>
            <a:picLocks noChangeAspect="1"/>
          </p:cNvPicPr>
          <p:nvPr/>
        </p:nvPicPr>
        <p:blipFill>
          <a:blip r:embed="rId3"/>
          <a:stretch>
            <a:fillRect/>
          </a:stretch>
        </p:blipFill>
        <p:spPr>
          <a:xfrm>
            <a:off x="2705491" y="1576025"/>
            <a:ext cx="6636471" cy="3072126"/>
          </a:xfrm>
          <a:prstGeom prst="rect">
            <a:avLst/>
          </a:prstGeom>
        </p:spPr>
      </p:pic>
      <p:sp>
        <p:nvSpPr>
          <p:cNvPr id="6" name="文本框 5">
            <a:extLst>
              <a:ext uri="{FF2B5EF4-FFF2-40B4-BE49-F238E27FC236}">
                <a16:creationId xmlns:a16="http://schemas.microsoft.com/office/drawing/2014/main" id="{452CE38F-3364-4BF8-A05F-1B68E58B4B6F}"/>
              </a:ext>
            </a:extLst>
          </p:cNvPr>
          <p:cNvSpPr txBox="1"/>
          <p:nvPr/>
        </p:nvSpPr>
        <p:spPr>
          <a:xfrm>
            <a:off x="1423686" y="5127523"/>
            <a:ext cx="9554073" cy="1077218"/>
          </a:xfrm>
          <a:prstGeom prst="rect">
            <a:avLst/>
          </a:prstGeom>
          <a:noFill/>
        </p:spPr>
        <p:txBody>
          <a:bodyPr wrap="square" rtlCol="0">
            <a:spAutoFit/>
          </a:bodyPr>
          <a:lstStyle/>
          <a:p>
            <a:pPr algn="ctr"/>
            <a:r>
              <a:rPr lang="en-US" altLang="zh-CN" sz="3200" dirty="0">
                <a:solidFill>
                  <a:srgbClr val="FF0000"/>
                </a:solidFill>
                <a:latin typeface="Calibri" panose="020F0502020204030204" pitchFamily="34" charset="0"/>
                <a:cs typeface="Calibri" panose="020F0502020204030204" pitchFamily="34" charset="0"/>
              </a:rPr>
              <a:t>Linearity and Positivity of quantum mechanics prevent input-dependent purification.</a:t>
            </a:r>
            <a:endParaRPr lang="zh-CN" altLang="en-US" sz="3200" dirty="0">
              <a:solidFill>
                <a:srgbClr val="FF0000"/>
              </a:solidFill>
            </a:endParaRPr>
          </a:p>
        </p:txBody>
      </p:sp>
    </p:spTree>
    <p:extLst>
      <p:ext uri="{BB962C8B-B14F-4D97-AF65-F5344CB8AC3E}">
        <p14:creationId xmlns:p14="http://schemas.microsoft.com/office/powerpoint/2010/main" val="63362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84906E-1BC3-44D9-B034-DA9CAB1D11E5}"/>
              </a:ext>
            </a:extLst>
          </p:cNvPr>
          <p:cNvSpPr>
            <a:spLocks noGrp="1"/>
          </p:cNvSpPr>
          <p:nvPr>
            <p:ph type="title"/>
          </p:nvPr>
        </p:nvSpPr>
        <p:spPr/>
        <p:txBody>
          <a:bodyPr/>
          <a:lstStyle/>
          <a:p>
            <a:r>
              <a:rPr lang="en-US" altLang="zh-CN" dirty="0">
                <a:latin typeface="Calibri" panose="020F0502020204030204" pitchFamily="34" charset="0"/>
                <a:cs typeface="Calibri" panose="020F0502020204030204" pitchFamily="34" charset="0"/>
              </a:rPr>
              <a:t>No Purification Theorem</a:t>
            </a:r>
            <a:endParaRPr lang="zh-CN"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452CE38F-3364-4BF8-A05F-1B68E58B4B6F}"/>
                  </a:ext>
                </a:extLst>
              </p:cNvPr>
              <p:cNvSpPr txBox="1"/>
              <p:nvPr/>
            </p:nvSpPr>
            <p:spPr>
              <a:xfrm>
                <a:off x="462158" y="2158080"/>
                <a:ext cx="11267683" cy="1454181"/>
              </a:xfrm>
              <a:prstGeom prst="rect">
                <a:avLst/>
              </a:prstGeom>
              <a:noFill/>
            </p:spPr>
            <p:txBody>
              <a:bodyPr wrap="square" rtlCol="0">
                <a:spAutoFit/>
              </a:bodyPr>
              <a:lstStyle/>
              <a:p>
                <a:r>
                  <a:rPr lang="en-US" altLang="zh-CN" sz="2800" dirty="0">
                    <a:solidFill>
                      <a:schemeClr val="tx1"/>
                    </a:solidFill>
                    <a:latin typeface="Calibri" panose="020F0502020204030204" pitchFamily="34" charset="0"/>
                    <a:cs typeface="Calibri" panose="020F0502020204030204" pitchFamily="34" charset="0"/>
                  </a:rPr>
                  <a:t>Given any positive map </a:t>
                </a:r>
                <a14:m>
                  <m:oMath xmlns:m="http://schemas.openxmlformats.org/officeDocument/2006/math">
                    <m:r>
                      <a:rPr lang="en-US" altLang="zh-CN" sz="2800" b="0" i="1" smtClean="0">
                        <a:solidFill>
                          <a:schemeClr val="tx1"/>
                        </a:solidFill>
                        <a:latin typeface="Cambria Math" panose="02040503050406030204" pitchFamily="18" charset="0"/>
                        <a:cs typeface="Calibri" panose="020F0502020204030204" pitchFamily="34" charset="0"/>
                      </a:rPr>
                      <m:t>ℳ</m:t>
                    </m:r>
                  </m:oMath>
                </a14:m>
                <a:r>
                  <a:rPr lang="en-US" altLang="zh-CN" sz="2800" dirty="0">
                    <a:solidFill>
                      <a:schemeClr val="tx1"/>
                    </a:solidFill>
                    <a:latin typeface="Calibri" panose="020F0502020204030204" pitchFamily="34" charset="0"/>
                    <a:cs typeface="Calibri" panose="020F0502020204030204" pitchFamily="34" charset="0"/>
                  </a:rPr>
                  <a:t>, integer </a:t>
                </a:r>
                <a14:m>
                  <m:oMath xmlns:m="http://schemas.openxmlformats.org/officeDocument/2006/math">
                    <m:r>
                      <a:rPr lang="en-US" altLang="zh-CN" sz="2800" b="0" i="1" smtClean="0">
                        <a:solidFill>
                          <a:schemeClr val="tx1"/>
                        </a:solidFill>
                        <a:latin typeface="Cambria Math" panose="02040503050406030204" pitchFamily="18" charset="0"/>
                        <a:cs typeface="Calibri" panose="020F0502020204030204" pitchFamily="34" charset="0"/>
                      </a:rPr>
                      <m:t>𝑡</m:t>
                    </m:r>
                  </m:oMath>
                </a14:m>
                <a:r>
                  <a:rPr lang="en-US" altLang="zh-CN" sz="2800" dirty="0">
                    <a:solidFill>
                      <a:schemeClr val="tx1"/>
                    </a:solidFill>
                    <a:latin typeface="Calibri" panose="020F0502020204030204" pitchFamily="34" charset="0"/>
                    <a:cs typeface="Calibri" panose="020F0502020204030204" pitchFamily="34" charset="0"/>
                  </a:rPr>
                  <a:t>. Suppose for any state </a:t>
                </a:r>
                <a14:m>
                  <m:oMath xmlns:m="http://schemas.openxmlformats.org/officeDocument/2006/math">
                    <m:r>
                      <a:rPr lang="en-US" altLang="zh-CN" sz="2800" b="0" i="1" smtClean="0">
                        <a:solidFill>
                          <a:schemeClr val="tx1"/>
                        </a:solidFill>
                        <a:latin typeface="Cambria Math" panose="02040503050406030204" pitchFamily="18" charset="0"/>
                        <a:cs typeface="Calibri" panose="020F0502020204030204" pitchFamily="34" charset="0"/>
                      </a:rPr>
                      <m:t>𝜌</m:t>
                    </m:r>
                  </m:oMath>
                </a14:m>
                <a:r>
                  <a:rPr lang="en-US" altLang="zh-CN" sz="2800" dirty="0">
                    <a:solidFill>
                      <a:schemeClr val="tx1"/>
                    </a:solidFill>
                    <a:latin typeface="Calibri" panose="020F0502020204030204" pitchFamily="34" charset="0"/>
                    <a:cs typeface="Calibri" panose="020F0502020204030204" pitchFamily="34" charset="0"/>
                  </a:rPr>
                  <a:t> supported on a subspace </a:t>
                </a:r>
                <a14:m>
                  <m:oMath xmlns:m="http://schemas.openxmlformats.org/officeDocument/2006/math">
                    <m:sSub>
                      <m:sSubPr>
                        <m:ctrlPr>
                          <a:rPr lang="en-US" altLang="zh-CN" sz="2800" b="0" i="1" smtClean="0">
                            <a:solidFill>
                              <a:schemeClr val="tx1"/>
                            </a:solidFill>
                            <a:latin typeface="Cambria Math" panose="02040503050406030204" pitchFamily="18" charset="0"/>
                            <a:cs typeface="Calibri" panose="020F0502020204030204" pitchFamily="34" charset="0"/>
                          </a:rPr>
                        </m:ctrlPr>
                      </m:sSubPr>
                      <m:e>
                        <m:r>
                          <a:rPr lang="en-US" altLang="zh-CN" sz="2800" b="0" i="1" smtClean="0">
                            <a:solidFill>
                              <a:schemeClr val="tx1"/>
                            </a:solidFill>
                            <a:latin typeface="Cambria Math" panose="02040503050406030204" pitchFamily="18" charset="0"/>
                            <a:cs typeface="Calibri" panose="020F0502020204030204" pitchFamily="34" charset="0"/>
                          </a:rPr>
                          <m:t>𝒟</m:t>
                        </m:r>
                      </m:e>
                      <m:sub>
                        <m:r>
                          <a:rPr lang="en-US" altLang="zh-CN" sz="2800" b="0" i="1" smtClean="0">
                            <a:solidFill>
                              <a:schemeClr val="tx1"/>
                            </a:solidFill>
                            <a:latin typeface="Cambria Math" panose="02040503050406030204" pitchFamily="18" charset="0"/>
                            <a:cs typeface="Calibri" panose="020F0502020204030204" pitchFamily="34" charset="0"/>
                          </a:rPr>
                          <m:t>𝑆</m:t>
                        </m:r>
                      </m:sub>
                    </m:sSub>
                    <m:r>
                      <a:rPr lang="en-US" altLang="zh-CN" sz="2800" b="0" i="1" smtClean="0">
                        <a:solidFill>
                          <a:schemeClr val="tx1"/>
                        </a:solidFill>
                        <a:latin typeface="Cambria Math" panose="02040503050406030204" pitchFamily="18" charset="0"/>
                        <a:cs typeface="Calibri" panose="020F0502020204030204" pitchFamily="34" charset="0"/>
                      </a:rPr>
                      <m:t>⊂</m:t>
                    </m:r>
                    <m:r>
                      <a:rPr lang="en-US" altLang="zh-CN" sz="2800" b="0" i="1" smtClean="0">
                        <a:solidFill>
                          <a:schemeClr val="tx1"/>
                        </a:solidFill>
                        <a:latin typeface="Cambria Math" panose="02040503050406030204" pitchFamily="18" charset="0"/>
                        <a:cs typeface="Calibri" panose="020F0502020204030204" pitchFamily="34" charset="0"/>
                      </a:rPr>
                      <m:t>𝒟</m:t>
                    </m:r>
                    <m:d>
                      <m:dPr>
                        <m:ctrlPr>
                          <a:rPr lang="en-US" altLang="zh-CN" sz="2800" b="0" i="1" smtClean="0">
                            <a:solidFill>
                              <a:schemeClr val="tx1"/>
                            </a:solidFill>
                            <a:latin typeface="Cambria Math" panose="02040503050406030204" pitchFamily="18" charset="0"/>
                            <a:cs typeface="Calibri" panose="020F0502020204030204" pitchFamily="34" charset="0"/>
                          </a:rPr>
                        </m:ctrlPr>
                      </m:dPr>
                      <m:e>
                        <m:sSub>
                          <m:sSubPr>
                            <m:ctrlPr>
                              <a:rPr lang="en-US" altLang="zh-CN" sz="2800" b="0" i="1" smtClean="0">
                                <a:solidFill>
                                  <a:schemeClr val="tx1"/>
                                </a:solidFill>
                                <a:latin typeface="Cambria Math" panose="02040503050406030204" pitchFamily="18" charset="0"/>
                                <a:cs typeface="Calibri" panose="020F0502020204030204" pitchFamily="34" charset="0"/>
                              </a:rPr>
                            </m:ctrlPr>
                          </m:sSubPr>
                          <m:e>
                            <m:r>
                              <a:rPr lang="en-US" altLang="zh-CN" sz="2800" b="0" i="1" smtClean="0">
                                <a:solidFill>
                                  <a:schemeClr val="tx1"/>
                                </a:solidFill>
                                <a:latin typeface="Cambria Math" panose="02040503050406030204" pitchFamily="18" charset="0"/>
                                <a:cs typeface="Calibri" panose="020F0502020204030204" pitchFamily="34" charset="0"/>
                              </a:rPr>
                              <m:t>ℋ</m:t>
                            </m:r>
                          </m:e>
                          <m:sub>
                            <m:r>
                              <a:rPr lang="en-US" altLang="zh-CN" sz="2800" b="0" i="1" smtClean="0">
                                <a:solidFill>
                                  <a:schemeClr val="tx1"/>
                                </a:solidFill>
                                <a:latin typeface="Cambria Math" panose="02040503050406030204" pitchFamily="18" charset="0"/>
                                <a:cs typeface="Calibri" panose="020F0502020204030204" pitchFamily="34" charset="0"/>
                              </a:rPr>
                              <m:t>𝑑</m:t>
                            </m:r>
                          </m:sub>
                        </m:sSub>
                      </m:e>
                    </m:d>
                  </m:oMath>
                </a14:m>
                <a:r>
                  <a:rPr lang="en-US" altLang="zh-CN" sz="2800" dirty="0">
                    <a:solidFill>
                      <a:schemeClr val="tx1"/>
                    </a:solidFill>
                    <a:latin typeface="Calibri" panose="020F0502020204030204" pitchFamily="34" charset="0"/>
                    <a:cs typeface="Calibri" panose="020F0502020204030204" pitchFamily="34" charset="0"/>
                  </a:rPr>
                  <a:t> with dimension </a:t>
                </a:r>
                <a14:m>
                  <m:oMath xmlns:m="http://schemas.openxmlformats.org/officeDocument/2006/math">
                    <m:r>
                      <m:rPr>
                        <m:sty m:val="p"/>
                      </m:rPr>
                      <a:rPr lang="en-US" altLang="zh-CN" sz="2800" i="1" dirty="0">
                        <a:solidFill>
                          <a:schemeClr val="tx1"/>
                        </a:solidFill>
                        <a:latin typeface="Cambria Math" panose="02040503050406030204" pitchFamily="18" charset="0"/>
                        <a:cs typeface="Calibri" panose="020F0502020204030204" pitchFamily="34" charset="0"/>
                      </a:rPr>
                      <m:t>d</m:t>
                    </m:r>
                    <m:r>
                      <m:rPr>
                        <m:sty m:val="p"/>
                      </m:rPr>
                      <a:rPr lang="en-US" altLang="zh-CN" sz="2800" b="0" i="0" dirty="0" smtClean="0">
                        <a:solidFill>
                          <a:schemeClr val="tx1"/>
                        </a:solidFill>
                        <a:latin typeface="Cambria Math" panose="02040503050406030204" pitchFamily="18" charset="0"/>
                        <a:cs typeface="Calibri" panose="020F0502020204030204" pitchFamily="34" charset="0"/>
                      </a:rPr>
                      <m:t>im</m:t>
                    </m:r>
                    <m:d>
                      <m:dPr>
                        <m:ctrlPr>
                          <a:rPr lang="en-US" altLang="zh-CN" sz="2800" b="0" i="1" dirty="0" smtClean="0">
                            <a:solidFill>
                              <a:schemeClr val="tx1"/>
                            </a:solidFill>
                            <a:latin typeface="Cambria Math" panose="02040503050406030204" pitchFamily="18" charset="0"/>
                            <a:cs typeface="Calibri" panose="020F0502020204030204" pitchFamily="34" charset="0"/>
                          </a:rPr>
                        </m:ctrlPr>
                      </m:dPr>
                      <m:e>
                        <m:sSub>
                          <m:sSubPr>
                            <m:ctrlPr>
                              <a:rPr lang="en-US" altLang="zh-CN" sz="2800" b="0" i="1" dirty="0" smtClean="0">
                                <a:solidFill>
                                  <a:schemeClr val="tx1"/>
                                </a:solidFill>
                                <a:latin typeface="Cambria Math" panose="02040503050406030204" pitchFamily="18" charset="0"/>
                                <a:cs typeface="Calibri" panose="020F0502020204030204" pitchFamily="34" charset="0"/>
                              </a:rPr>
                            </m:ctrlPr>
                          </m:sSubPr>
                          <m:e>
                            <m:r>
                              <a:rPr lang="en-US" altLang="zh-CN" sz="2800" i="1" dirty="0">
                                <a:solidFill>
                                  <a:schemeClr val="tx1"/>
                                </a:solidFill>
                                <a:latin typeface="Cambria Math" panose="02040503050406030204" pitchFamily="18" charset="0"/>
                                <a:cs typeface="Calibri" panose="020F0502020204030204" pitchFamily="34" charset="0"/>
                              </a:rPr>
                              <m:t>𝒟</m:t>
                            </m:r>
                          </m:e>
                          <m:sub>
                            <m:r>
                              <a:rPr lang="en-US" altLang="zh-CN" sz="2800" b="0" i="1" dirty="0" smtClean="0">
                                <a:solidFill>
                                  <a:schemeClr val="tx1"/>
                                </a:solidFill>
                                <a:latin typeface="Cambria Math" panose="02040503050406030204" pitchFamily="18" charset="0"/>
                                <a:cs typeface="Calibri" panose="020F0502020204030204" pitchFamily="34" charset="0"/>
                              </a:rPr>
                              <m:t>𝑆</m:t>
                            </m:r>
                          </m:sub>
                        </m:sSub>
                      </m:e>
                    </m:d>
                    <m:r>
                      <a:rPr lang="en-US" altLang="zh-CN" sz="2800" b="0" i="1" dirty="0" smtClean="0">
                        <a:solidFill>
                          <a:schemeClr val="tx1"/>
                        </a:solidFill>
                        <a:latin typeface="Cambria Math" panose="02040503050406030204" pitchFamily="18" charset="0"/>
                        <a:cs typeface="Calibri" panose="020F0502020204030204" pitchFamily="34" charset="0"/>
                      </a:rPr>
                      <m:t>≥2</m:t>
                    </m:r>
                  </m:oMath>
                </a14:m>
                <a:r>
                  <a:rPr lang="en-US" altLang="zh-CN" sz="2800" dirty="0">
                    <a:solidFill>
                      <a:schemeClr val="tx1"/>
                    </a:solidFill>
                    <a:latin typeface="Calibri" panose="020F0502020204030204" pitchFamily="34" charset="0"/>
                    <a:cs typeface="Calibri" panose="020F0502020204030204" pitchFamily="34" charset="0"/>
                  </a:rPr>
                  <a:t>,</a:t>
                </a:r>
              </a:p>
              <a:p>
                <a:pPr/>
                <a14:m>
                  <m:oMathPara xmlns:m="http://schemas.openxmlformats.org/officeDocument/2006/math">
                    <m:oMathParaPr>
                      <m:jc m:val="centerGroup"/>
                    </m:oMathParaPr>
                    <m:oMath xmlns:m="http://schemas.openxmlformats.org/officeDocument/2006/math">
                      <m:r>
                        <a:rPr lang="en-US" altLang="zh-CN" sz="2800" b="0" i="1" smtClean="0">
                          <a:solidFill>
                            <a:schemeClr val="tx1"/>
                          </a:solidFill>
                          <a:latin typeface="Cambria Math" panose="02040503050406030204" pitchFamily="18" charset="0"/>
                          <a:cs typeface="Calibri" panose="020F0502020204030204" pitchFamily="34" charset="0"/>
                        </a:rPr>
                        <m:t>ℳ</m:t>
                      </m:r>
                      <m:d>
                        <m:dPr>
                          <m:ctrlPr>
                            <a:rPr lang="en-US" altLang="zh-CN" sz="2800" b="0" i="1" smtClean="0">
                              <a:solidFill>
                                <a:schemeClr val="tx1"/>
                              </a:solidFill>
                              <a:latin typeface="Cambria Math" panose="02040503050406030204" pitchFamily="18" charset="0"/>
                              <a:cs typeface="Calibri" panose="020F0502020204030204" pitchFamily="34" charset="0"/>
                            </a:rPr>
                          </m:ctrlPr>
                        </m:dPr>
                        <m:e>
                          <m:sSup>
                            <m:sSupPr>
                              <m:ctrlPr>
                                <a:rPr lang="en-US" altLang="zh-CN" sz="2800" b="0" i="1" smtClean="0">
                                  <a:solidFill>
                                    <a:schemeClr val="tx1"/>
                                  </a:solidFill>
                                  <a:latin typeface="Cambria Math" panose="02040503050406030204" pitchFamily="18" charset="0"/>
                                  <a:cs typeface="Calibri" panose="020F0502020204030204" pitchFamily="34" charset="0"/>
                                </a:rPr>
                              </m:ctrlPr>
                            </m:sSupPr>
                            <m:e>
                              <m:r>
                                <a:rPr lang="en-US" altLang="zh-CN" sz="2800" b="0" i="1" smtClean="0">
                                  <a:solidFill>
                                    <a:schemeClr val="tx1"/>
                                  </a:solidFill>
                                  <a:latin typeface="Cambria Math" panose="02040503050406030204" pitchFamily="18" charset="0"/>
                                  <a:cs typeface="Calibri" panose="020F0502020204030204" pitchFamily="34" charset="0"/>
                                </a:rPr>
                                <m:t>𝜌</m:t>
                              </m:r>
                            </m:e>
                            <m:sup>
                              <m:r>
                                <a:rPr lang="en-US" altLang="zh-CN" sz="2800" b="0" i="1" smtClean="0">
                                  <a:solidFill>
                                    <a:schemeClr val="tx1"/>
                                  </a:solidFill>
                                  <a:latin typeface="Cambria Math" panose="02040503050406030204" pitchFamily="18" charset="0"/>
                                  <a:cs typeface="Calibri" panose="020F0502020204030204" pitchFamily="34" charset="0"/>
                                </a:rPr>
                                <m:t>⊗</m:t>
                              </m:r>
                              <m:r>
                                <a:rPr lang="en-US" altLang="zh-CN" sz="2800" b="0" i="1" smtClean="0">
                                  <a:solidFill>
                                    <a:schemeClr val="tx1"/>
                                  </a:solidFill>
                                  <a:latin typeface="Cambria Math" panose="02040503050406030204" pitchFamily="18" charset="0"/>
                                  <a:cs typeface="Calibri" panose="020F0502020204030204" pitchFamily="34" charset="0"/>
                                </a:rPr>
                                <m:t>𝑡</m:t>
                              </m:r>
                            </m:sup>
                          </m:sSup>
                        </m:e>
                      </m:d>
                      <m:r>
                        <a:rPr lang="en-US" altLang="zh-CN" sz="2800" i="1">
                          <a:solidFill>
                            <a:schemeClr val="tx1"/>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ctrlPr>
                        </m:sSubPr>
                        <m:e>
                          <m:r>
                            <m:rPr>
                              <m:sty m:val="p"/>
                            </m:rPr>
                            <a:rPr lang="en-US" altLang="zh-CN" sz="2800" b="0" i="0"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Ψ</m:t>
                          </m:r>
                        </m:e>
                        <m:sub>
                          <m:r>
                            <a:rPr lang="en-US" altLang="zh-CN"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𝜌</m:t>
                          </m:r>
                        </m:sub>
                      </m:sSub>
                    </m:oMath>
                  </m:oMathPara>
                </a14:m>
                <a:endParaRPr lang="zh-CN" altLang="en-US" sz="2800" dirty="0">
                  <a:solidFill>
                    <a:schemeClr val="tx1"/>
                  </a:solidFill>
                  <a:latin typeface="Calibri" panose="020F0502020204030204" pitchFamily="34" charset="0"/>
                  <a:cs typeface="Calibri" panose="020F0502020204030204" pitchFamily="34" charset="0"/>
                </a:endParaRPr>
              </a:p>
            </p:txBody>
          </p:sp>
        </mc:Choice>
        <mc:Fallback xmlns="">
          <p:sp>
            <p:nvSpPr>
              <p:cNvPr id="6" name="文本框 5">
                <a:extLst>
                  <a:ext uri="{FF2B5EF4-FFF2-40B4-BE49-F238E27FC236}">
                    <a16:creationId xmlns:a16="http://schemas.microsoft.com/office/drawing/2014/main" id="{452CE38F-3364-4BF8-A05F-1B68E58B4B6F}"/>
                  </a:ext>
                </a:extLst>
              </p:cNvPr>
              <p:cNvSpPr txBox="1">
                <a:spLocks noRot="1" noChangeAspect="1" noMove="1" noResize="1" noEditPoints="1" noAdjustHandles="1" noChangeArrowheads="1" noChangeShapeType="1" noTextEdit="1"/>
              </p:cNvSpPr>
              <p:nvPr/>
            </p:nvSpPr>
            <p:spPr>
              <a:xfrm>
                <a:off x="462158" y="2158080"/>
                <a:ext cx="11267683" cy="1454181"/>
              </a:xfrm>
              <a:prstGeom prst="rect">
                <a:avLst/>
              </a:prstGeom>
              <a:blipFill>
                <a:blip r:embed="rId3"/>
                <a:stretch>
                  <a:fillRect l="-1136" t="-376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1DDF5D06-AB0A-4BED-84F9-EDB4B22EE903}"/>
                  </a:ext>
                </a:extLst>
              </p:cNvPr>
              <p:cNvSpPr txBox="1"/>
              <p:nvPr/>
            </p:nvSpPr>
            <p:spPr>
              <a:xfrm>
                <a:off x="462157" y="3779382"/>
                <a:ext cx="11267683" cy="1009572"/>
              </a:xfrm>
              <a:prstGeom prst="rect">
                <a:avLst/>
              </a:prstGeom>
              <a:noFill/>
            </p:spPr>
            <p:txBody>
              <a:bodyPr wrap="square" rtlCol="0">
                <a:spAutoFit/>
              </a:bodyPr>
              <a:lstStyle/>
              <a:p>
                <a:r>
                  <a:rPr lang="en-US" altLang="zh-CN" sz="2800" dirty="0">
                    <a:solidFill>
                      <a:schemeClr val="tx1"/>
                    </a:solidFill>
                    <a:latin typeface="Calibri" panose="020F0502020204030204" pitchFamily="34" charset="0"/>
                    <a:cs typeface="Calibri" panose="020F0502020204030204" pitchFamily="34" charset="0"/>
                  </a:rPr>
                  <a:t>Then we have </a:t>
                </a:r>
              </a:p>
              <a:p>
                <a:pPr/>
                <a14:m>
                  <m:oMathPara xmlns:m="http://schemas.openxmlformats.org/officeDocument/2006/math">
                    <m:oMathParaPr>
                      <m:jc m:val="centerGroup"/>
                    </m:oMathParaPr>
                    <m:oMath xmlns:m="http://schemas.openxmlformats.org/officeDocument/2006/math">
                      <m:r>
                        <a:rPr lang="en-US" altLang="zh-CN" sz="2800" b="0" i="1" smtClean="0">
                          <a:solidFill>
                            <a:schemeClr val="tx1"/>
                          </a:solidFill>
                          <a:latin typeface="Cambria Math" panose="02040503050406030204" pitchFamily="18" charset="0"/>
                          <a:cs typeface="Calibri" panose="020F0502020204030204" pitchFamily="34" charset="0"/>
                        </a:rPr>
                        <m:t>ℳ</m:t>
                      </m:r>
                      <m:d>
                        <m:dPr>
                          <m:ctrlPr>
                            <a:rPr lang="en-US" altLang="zh-CN" sz="2800" b="0" i="1" smtClean="0">
                              <a:solidFill>
                                <a:schemeClr val="tx1"/>
                              </a:solidFill>
                              <a:latin typeface="Cambria Math" panose="02040503050406030204" pitchFamily="18" charset="0"/>
                              <a:cs typeface="Calibri" panose="020F0502020204030204" pitchFamily="34" charset="0"/>
                            </a:rPr>
                          </m:ctrlPr>
                        </m:dPr>
                        <m:e>
                          <m:sSup>
                            <m:sSupPr>
                              <m:ctrlPr>
                                <a:rPr lang="en-US" altLang="zh-CN" sz="2800" b="0" i="1" smtClean="0">
                                  <a:solidFill>
                                    <a:schemeClr val="tx1"/>
                                  </a:solidFill>
                                  <a:latin typeface="Cambria Math" panose="02040503050406030204" pitchFamily="18" charset="0"/>
                                  <a:cs typeface="Calibri" panose="020F0502020204030204" pitchFamily="34" charset="0"/>
                                </a:rPr>
                              </m:ctrlPr>
                            </m:sSupPr>
                            <m:e>
                              <m:r>
                                <a:rPr lang="en-US" altLang="zh-CN" sz="2800" b="0" i="1" smtClean="0">
                                  <a:solidFill>
                                    <a:schemeClr val="tx1"/>
                                  </a:solidFill>
                                  <a:latin typeface="Cambria Math" panose="02040503050406030204" pitchFamily="18" charset="0"/>
                                  <a:cs typeface="Calibri" panose="020F0502020204030204" pitchFamily="34" charset="0"/>
                                </a:rPr>
                                <m:t>𝜌</m:t>
                              </m:r>
                            </m:e>
                            <m:sup>
                              <m:r>
                                <a:rPr lang="en-US" altLang="zh-CN" sz="2800" b="0" i="1" smtClean="0">
                                  <a:solidFill>
                                    <a:schemeClr val="tx1"/>
                                  </a:solidFill>
                                  <a:latin typeface="Cambria Math" panose="02040503050406030204" pitchFamily="18" charset="0"/>
                                  <a:cs typeface="Calibri" panose="020F0502020204030204" pitchFamily="34" charset="0"/>
                                </a:rPr>
                                <m:t>⊗</m:t>
                              </m:r>
                              <m:r>
                                <a:rPr lang="en-US" altLang="zh-CN" sz="2800" b="0" i="1" smtClean="0">
                                  <a:solidFill>
                                    <a:schemeClr val="tx1"/>
                                  </a:solidFill>
                                  <a:latin typeface="Cambria Math" panose="02040503050406030204" pitchFamily="18" charset="0"/>
                                  <a:cs typeface="Calibri" panose="020F0502020204030204" pitchFamily="34" charset="0"/>
                                </a:rPr>
                                <m:t>𝑡</m:t>
                              </m:r>
                            </m:sup>
                          </m:sSup>
                        </m:e>
                      </m:d>
                      <m:r>
                        <a:rPr lang="en-US" altLang="zh-CN" sz="2800" i="1">
                          <a:solidFill>
                            <a:schemeClr val="tx1"/>
                          </a:solidFill>
                          <a:latin typeface="Cambria Math" panose="02040503050406030204" pitchFamily="18" charset="0"/>
                          <a:ea typeface="Cambria Math" panose="02040503050406030204" pitchFamily="18" charset="0"/>
                          <a:cs typeface="Calibri" panose="020F0502020204030204" pitchFamily="34" charset="0"/>
                        </a:rPr>
                        <m:t>∝</m:t>
                      </m:r>
                      <m:r>
                        <m:rPr>
                          <m:sty m:val="p"/>
                        </m:rPr>
                        <a:rPr lang="en-US" altLang="zh-CN" sz="2800" b="0" i="0"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Ψ</m:t>
                      </m:r>
                    </m:oMath>
                  </m:oMathPara>
                </a14:m>
                <a:endParaRPr lang="zh-CN" altLang="en-US" sz="2800" dirty="0">
                  <a:solidFill>
                    <a:schemeClr val="tx1"/>
                  </a:solidFill>
                  <a:latin typeface="Calibri" panose="020F0502020204030204" pitchFamily="34" charset="0"/>
                  <a:cs typeface="Calibri" panose="020F0502020204030204" pitchFamily="34" charset="0"/>
                </a:endParaRPr>
              </a:p>
            </p:txBody>
          </p:sp>
        </mc:Choice>
        <mc:Fallback xmlns="">
          <p:sp>
            <p:nvSpPr>
              <p:cNvPr id="4" name="文本框 3">
                <a:extLst>
                  <a:ext uri="{FF2B5EF4-FFF2-40B4-BE49-F238E27FC236}">
                    <a16:creationId xmlns:a16="http://schemas.microsoft.com/office/drawing/2014/main" id="{1DDF5D06-AB0A-4BED-84F9-EDB4B22EE903}"/>
                  </a:ext>
                </a:extLst>
              </p:cNvPr>
              <p:cNvSpPr txBox="1">
                <a:spLocks noRot="1" noChangeAspect="1" noMove="1" noResize="1" noEditPoints="1" noAdjustHandles="1" noChangeArrowheads="1" noChangeShapeType="1" noTextEdit="1"/>
              </p:cNvSpPr>
              <p:nvPr/>
            </p:nvSpPr>
            <p:spPr>
              <a:xfrm>
                <a:off x="462157" y="3779382"/>
                <a:ext cx="11267683" cy="1009572"/>
              </a:xfrm>
              <a:prstGeom prst="rect">
                <a:avLst/>
              </a:prstGeom>
              <a:blipFill>
                <a:blip r:embed="rId4"/>
                <a:stretch>
                  <a:fillRect l="-1136" t="-6024"/>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7C009F25-C009-43AD-8BCA-43A1B7EBE206}"/>
              </a:ext>
            </a:extLst>
          </p:cNvPr>
          <p:cNvSpPr txBox="1"/>
          <p:nvPr/>
        </p:nvSpPr>
        <p:spPr>
          <a:xfrm>
            <a:off x="462157" y="5212365"/>
            <a:ext cx="11267683" cy="954107"/>
          </a:xfrm>
          <a:prstGeom prst="rect">
            <a:avLst/>
          </a:prstGeom>
          <a:noFill/>
        </p:spPr>
        <p:txBody>
          <a:bodyPr wrap="square" rtlCol="0">
            <a:spAutoFit/>
          </a:bodyPr>
          <a:lstStyle/>
          <a:p>
            <a:pPr algn="ctr"/>
            <a:r>
              <a:rPr lang="en-US" altLang="zh-CN" sz="2800" dirty="0">
                <a:solidFill>
                  <a:srgbClr val="FF0000"/>
                </a:solidFill>
                <a:latin typeface="Calibri" panose="020F0502020204030204" pitchFamily="34" charset="0"/>
                <a:cs typeface="Calibri" panose="020F0502020204030204" pitchFamily="34" charset="0"/>
              </a:rPr>
              <a:t>With finite input copies, it is impossible to produce an input-dependent output pure state.</a:t>
            </a:r>
            <a:endParaRPr lang="zh-CN" altLang="en-US" sz="2800" dirty="0">
              <a:solidFill>
                <a:srgbClr val="FF0000"/>
              </a:solidFill>
            </a:endParaRPr>
          </a:p>
        </p:txBody>
      </p:sp>
    </p:spTree>
    <p:extLst>
      <p:ext uri="{BB962C8B-B14F-4D97-AF65-F5344CB8AC3E}">
        <p14:creationId xmlns:p14="http://schemas.microsoft.com/office/powerpoint/2010/main" val="206431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84906E-1BC3-44D9-B034-DA9CAB1D11E5}"/>
              </a:ext>
            </a:extLst>
          </p:cNvPr>
          <p:cNvSpPr>
            <a:spLocks noGrp="1"/>
          </p:cNvSpPr>
          <p:nvPr>
            <p:ph type="title"/>
          </p:nvPr>
        </p:nvSpPr>
        <p:spPr/>
        <p:txBody>
          <a:bodyPr/>
          <a:lstStyle/>
          <a:p>
            <a:r>
              <a:rPr lang="en-US" altLang="zh-CN" dirty="0">
                <a:latin typeface="Calibri" panose="020F0502020204030204" pitchFamily="34" charset="0"/>
                <a:cs typeface="Calibri" panose="020F0502020204030204" pitchFamily="34" charset="0"/>
              </a:rPr>
              <a:t>Proof</a:t>
            </a:r>
            <a:endParaRPr lang="zh-CN"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85D3BFC-6194-41DB-A964-12ACFF90A698}"/>
                  </a:ext>
                </a:extLst>
              </p:cNvPr>
              <p:cNvSpPr txBox="1"/>
              <p:nvPr/>
            </p:nvSpPr>
            <p:spPr>
              <a:xfrm>
                <a:off x="2527085" y="1435714"/>
                <a:ext cx="339214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𝜌</m:t>
                          </m:r>
                        </m:e>
                        <m:sub>
                          <m:r>
                            <a:rPr lang="en-US" altLang="zh-CN" sz="2800" b="0" i="1" smtClean="0">
                              <a:latin typeface="Cambria Math" panose="02040503050406030204" pitchFamily="18" charset="0"/>
                            </a:rPr>
                            <m:t>𝑥</m:t>
                          </m:r>
                        </m:sub>
                      </m:sSub>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𝑥</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𝜌</m:t>
                          </m:r>
                        </m:e>
                        <m:sub>
                          <m:r>
                            <a:rPr lang="en-US" altLang="zh-CN" sz="2800" b="0" i="1" smtClean="0">
                              <a:latin typeface="Cambria Math" panose="02040503050406030204" pitchFamily="18" charset="0"/>
                            </a:rPr>
                            <m:t>0</m:t>
                          </m:r>
                        </m:sub>
                      </m:sSub>
                      <m:r>
                        <a:rPr lang="en-US" altLang="zh-CN" sz="2800" b="0" i="1" smtClean="0">
                          <a:latin typeface="Cambria Math" panose="02040503050406030204" pitchFamily="18" charset="0"/>
                        </a:rPr>
                        <m:t>+</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1−</m:t>
                          </m:r>
                          <m:r>
                            <a:rPr lang="en-US" altLang="zh-CN" sz="2800" b="0" i="1" smtClean="0">
                              <a:latin typeface="Cambria Math" panose="02040503050406030204" pitchFamily="18" charset="0"/>
                            </a:rPr>
                            <m:t>𝑥</m:t>
                          </m:r>
                        </m:e>
                      </m:d>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𝜌</m:t>
                          </m:r>
                        </m:e>
                        <m:sub>
                          <m:r>
                            <a:rPr lang="en-US" altLang="zh-CN" sz="2800" b="0" i="1" smtClean="0">
                              <a:latin typeface="Cambria Math" panose="02040503050406030204" pitchFamily="18" charset="0"/>
                            </a:rPr>
                            <m:t>1</m:t>
                          </m:r>
                        </m:sub>
                      </m:sSub>
                    </m:oMath>
                  </m:oMathPara>
                </a14:m>
                <a:endParaRPr lang="zh-CN" altLang="en-US" sz="2800" dirty="0"/>
              </a:p>
            </p:txBody>
          </p:sp>
        </mc:Choice>
        <mc:Fallback xmlns="">
          <p:sp>
            <p:nvSpPr>
              <p:cNvPr id="3" name="文本框 2">
                <a:extLst>
                  <a:ext uri="{FF2B5EF4-FFF2-40B4-BE49-F238E27FC236}">
                    <a16:creationId xmlns:a16="http://schemas.microsoft.com/office/drawing/2014/main" id="{685D3BFC-6194-41DB-A964-12ACFF90A698}"/>
                  </a:ext>
                </a:extLst>
              </p:cNvPr>
              <p:cNvSpPr txBox="1">
                <a:spLocks noRot="1" noChangeAspect="1" noMove="1" noResize="1" noEditPoints="1" noAdjustHandles="1" noChangeArrowheads="1" noChangeShapeType="1" noTextEdit="1"/>
              </p:cNvSpPr>
              <p:nvPr/>
            </p:nvSpPr>
            <p:spPr>
              <a:xfrm>
                <a:off x="2527085" y="1435714"/>
                <a:ext cx="3392147"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0E4CD77D-4962-4B4E-972F-5CE1D5928AA5}"/>
                  </a:ext>
                </a:extLst>
              </p:cNvPr>
              <p:cNvSpPr txBox="1"/>
              <p:nvPr/>
            </p:nvSpPr>
            <p:spPr>
              <a:xfrm>
                <a:off x="815880" y="2231053"/>
                <a:ext cx="6814558" cy="5211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ℳ</m:t>
                      </m:r>
                      <m:d>
                        <m:dPr>
                          <m:ctrlPr>
                            <a:rPr lang="en-US" altLang="zh-CN" sz="2800" b="0" i="1" smtClean="0">
                              <a:latin typeface="Cambria Math" panose="02040503050406030204" pitchFamily="18" charset="0"/>
                            </a:rPr>
                          </m:ctrlPr>
                        </m:dPr>
                        <m:e>
                          <m:sSubSup>
                            <m:sSubSupPr>
                              <m:ctrlPr>
                                <a:rPr lang="en-US" altLang="zh-CN" sz="2800" b="0" i="1" smtClean="0">
                                  <a:latin typeface="Cambria Math" panose="02040503050406030204" pitchFamily="18" charset="0"/>
                                </a:rPr>
                              </m:ctrlPr>
                            </m:sSubSupPr>
                            <m:e>
                              <m:r>
                                <a:rPr lang="en-US" altLang="zh-CN" sz="2800" b="0" i="1" smtClean="0">
                                  <a:latin typeface="Cambria Math" panose="02040503050406030204" pitchFamily="18" charset="0"/>
                                </a:rPr>
                                <m:t>𝜌</m:t>
                              </m:r>
                            </m:e>
                            <m:sub>
                              <m:r>
                                <a:rPr lang="en-US" altLang="zh-CN" sz="2800" b="0" i="1" smtClean="0">
                                  <a:latin typeface="Cambria Math" panose="02040503050406030204" pitchFamily="18" charset="0"/>
                                </a:rPr>
                                <m:t>𝑥</m:t>
                              </m:r>
                            </m:sub>
                            <m:sup>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𝑡</m:t>
                              </m:r>
                            </m:sup>
                          </m:sSubSup>
                        </m:e>
                      </m:d>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ℳ</m:t>
                      </m:r>
                      <m:d>
                        <m:dPr>
                          <m:begChr m:val="["/>
                          <m:endChr m:val="]"/>
                          <m:ctrlPr>
                            <a:rPr lang="en-US" altLang="zh-CN" sz="2800" b="0" i="1" smtClean="0">
                              <a:latin typeface="Cambria Math" panose="02040503050406030204" pitchFamily="18" charset="0"/>
                            </a:rPr>
                          </m:ctrlPr>
                        </m:dPr>
                        <m:e>
                          <m:sSup>
                            <m:sSupPr>
                              <m:ctrlPr>
                                <a:rPr lang="en-US" altLang="zh-CN" sz="2800" b="0" i="1" smtClean="0">
                                  <a:latin typeface="Cambria Math" panose="02040503050406030204" pitchFamily="18" charset="0"/>
                                </a:rPr>
                              </m:ctrlPr>
                            </m:sSupPr>
                            <m:e>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𝑥</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𝜌</m:t>
                                      </m:r>
                                    </m:e>
                                    <m:sub>
                                      <m:r>
                                        <a:rPr lang="en-US" altLang="zh-CN" sz="2800" b="0" i="1" smtClean="0">
                                          <a:latin typeface="Cambria Math" panose="02040503050406030204" pitchFamily="18" charset="0"/>
                                        </a:rPr>
                                        <m:t>0</m:t>
                                      </m:r>
                                    </m:sub>
                                  </m:sSub>
                                  <m:r>
                                    <a:rPr lang="en-US" altLang="zh-CN" sz="2800" b="0" i="1" smtClean="0">
                                      <a:latin typeface="Cambria Math" panose="02040503050406030204" pitchFamily="18" charset="0"/>
                                    </a:rPr>
                                    <m:t>+</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1−</m:t>
                                      </m:r>
                                      <m:r>
                                        <a:rPr lang="en-US" altLang="zh-CN" sz="2800" b="0" i="1" smtClean="0">
                                          <a:latin typeface="Cambria Math" panose="02040503050406030204" pitchFamily="18" charset="0"/>
                                        </a:rPr>
                                        <m:t>𝑥</m:t>
                                      </m:r>
                                    </m:e>
                                  </m:d>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𝜌</m:t>
                                      </m:r>
                                    </m:e>
                                    <m:sub>
                                      <m:r>
                                        <a:rPr lang="en-US" altLang="zh-CN" sz="2800" b="0" i="1" smtClean="0">
                                          <a:latin typeface="Cambria Math" panose="02040503050406030204" pitchFamily="18" charset="0"/>
                                        </a:rPr>
                                        <m:t>1</m:t>
                                      </m:r>
                                    </m:sub>
                                  </m:sSub>
                                </m:e>
                              </m:d>
                            </m:e>
                            <m:sup>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𝑡</m:t>
                              </m:r>
                            </m:sup>
                          </m:sSup>
                        </m:e>
                      </m:d>
                      <m:r>
                        <a:rPr lang="en-US" altLang="zh-CN" sz="2800" i="1">
                          <a:latin typeface="Cambria Math" panose="02040503050406030204" pitchFamily="18" charset="0"/>
                          <a:ea typeface="Cambria Math" panose="02040503050406030204" pitchFamily="18" charset="0"/>
                        </a:rPr>
                        <m:t>∝</m:t>
                      </m:r>
                      <m:sSub>
                        <m:sSubPr>
                          <m:ctrlPr>
                            <a:rPr lang="en-US" altLang="zh-CN" sz="2800" b="0" i="1" smtClean="0">
                              <a:latin typeface="Cambria Math" panose="02040503050406030204" pitchFamily="18" charset="0"/>
                              <a:ea typeface="Cambria Math" panose="02040503050406030204" pitchFamily="18" charset="0"/>
                            </a:rPr>
                          </m:ctrlPr>
                        </m:sSubPr>
                        <m:e>
                          <m:r>
                            <m:rPr>
                              <m:sty m:val="p"/>
                            </m:rPr>
                            <a:rPr lang="en-US" altLang="zh-CN" sz="2800" b="0" i="0" smtClean="0">
                              <a:latin typeface="Cambria Math" panose="02040503050406030204" pitchFamily="18" charset="0"/>
                              <a:ea typeface="Cambria Math" panose="02040503050406030204" pitchFamily="18" charset="0"/>
                            </a:rPr>
                            <m:t>Ψ</m:t>
                          </m:r>
                        </m:e>
                        <m:sub>
                          <m:r>
                            <a:rPr lang="en-US" altLang="zh-CN" sz="2800" b="0" i="1" smtClean="0">
                              <a:latin typeface="Cambria Math" panose="02040503050406030204" pitchFamily="18" charset="0"/>
                              <a:ea typeface="Cambria Math" panose="02040503050406030204" pitchFamily="18" charset="0"/>
                            </a:rPr>
                            <m:t>𝑥</m:t>
                          </m:r>
                        </m:sub>
                      </m:sSub>
                    </m:oMath>
                  </m:oMathPara>
                </a14:m>
                <a:endParaRPr lang="zh-CN" altLang="en-US" sz="2800" dirty="0"/>
              </a:p>
            </p:txBody>
          </p:sp>
        </mc:Choice>
        <mc:Fallback xmlns="">
          <p:sp>
            <p:nvSpPr>
              <p:cNvPr id="7" name="文本框 6">
                <a:extLst>
                  <a:ext uri="{FF2B5EF4-FFF2-40B4-BE49-F238E27FC236}">
                    <a16:creationId xmlns:a16="http://schemas.microsoft.com/office/drawing/2014/main" id="{0E4CD77D-4962-4B4E-972F-5CE1D5928AA5}"/>
                  </a:ext>
                </a:extLst>
              </p:cNvPr>
              <p:cNvSpPr txBox="1">
                <a:spLocks noRot="1" noChangeAspect="1" noMove="1" noResize="1" noEditPoints="1" noAdjustHandles="1" noChangeArrowheads="1" noChangeShapeType="1" noTextEdit="1"/>
              </p:cNvSpPr>
              <p:nvPr/>
            </p:nvSpPr>
            <p:spPr>
              <a:xfrm>
                <a:off x="815880" y="2231053"/>
                <a:ext cx="6814558" cy="521168"/>
              </a:xfrm>
              <a:prstGeom prst="rect">
                <a:avLst/>
              </a:prstGeom>
              <a:blipFill>
                <a:blip r:embed="rId4"/>
                <a:stretch>
                  <a:fillRect/>
                </a:stretch>
              </a:blipFill>
            </p:spPr>
            <p:txBody>
              <a:bodyPr/>
              <a:lstStyle/>
              <a:p>
                <a:r>
                  <a:rPr lang="zh-CN" altLang="en-US">
                    <a:noFill/>
                  </a:rPr>
                  <a:t> </a:t>
                </a:r>
              </a:p>
            </p:txBody>
          </p:sp>
        </mc:Fallback>
      </mc:AlternateContent>
      <p:sp>
        <p:nvSpPr>
          <p:cNvPr id="5" name="箭头: 下 4">
            <a:extLst>
              <a:ext uri="{FF2B5EF4-FFF2-40B4-BE49-F238E27FC236}">
                <a16:creationId xmlns:a16="http://schemas.microsoft.com/office/drawing/2014/main" id="{59474EAF-D7F1-48A0-B67F-C85859180E26}"/>
              </a:ext>
            </a:extLst>
          </p:cNvPr>
          <p:cNvSpPr/>
          <p:nvPr/>
        </p:nvSpPr>
        <p:spPr>
          <a:xfrm>
            <a:off x="4543719" y="2874397"/>
            <a:ext cx="707011" cy="651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CAB0029-B1A4-4069-B8F3-85C9C344E0D6}"/>
                  </a:ext>
                </a:extLst>
              </p:cNvPr>
              <p:cNvSpPr txBox="1"/>
              <p:nvPr/>
            </p:nvSpPr>
            <p:spPr>
              <a:xfrm>
                <a:off x="913614" y="3291160"/>
                <a:ext cx="6845335" cy="12064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altLang="zh-CN" sz="2800" b="0" i="1" smtClean="0">
                              <a:latin typeface="Cambria Math" panose="02040503050406030204" pitchFamily="18" charset="0"/>
                            </a:rPr>
                          </m:ctrlPr>
                        </m:naryPr>
                        <m:sub>
                          <m:r>
                            <a:rPr lang="en-US" altLang="zh-CN" sz="2800" b="0" i="1" smtClean="0">
                              <a:latin typeface="Cambria Math" panose="02040503050406030204" pitchFamily="18" charset="0"/>
                            </a:rPr>
                            <m:t>𝑘</m:t>
                          </m:r>
                          <m:r>
                            <a:rPr lang="en-US" altLang="zh-CN" sz="2800" b="0" i="1" smtClean="0">
                              <a:latin typeface="Cambria Math" panose="02040503050406030204" pitchFamily="18" charset="0"/>
                            </a:rPr>
                            <m:t>=0</m:t>
                          </m:r>
                        </m:sub>
                        <m:sup>
                          <m:r>
                            <a:rPr lang="en-US" altLang="zh-CN" sz="2800" b="0" i="1" smtClean="0">
                              <a:latin typeface="Cambria Math" panose="02040503050406030204" pitchFamily="18" charset="0"/>
                            </a:rPr>
                            <m:t>𝑡</m:t>
                          </m:r>
                        </m:sup>
                        <m:e>
                          <m:d>
                            <m:dPr>
                              <m:ctrlPr>
                                <a:rPr lang="pt-BR" altLang="zh-CN" sz="2800" i="1">
                                  <a:latin typeface="Cambria Math" panose="02040503050406030204" pitchFamily="18" charset="0"/>
                                </a:rPr>
                              </m:ctrlPr>
                            </m:dPr>
                            <m:e>
                              <m:f>
                                <m:fPr>
                                  <m:type m:val="noBar"/>
                                  <m:ctrlPr>
                                    <a:rPr lang="pt-BR" altLang="zh-CN" sz="2800" i="1">
                                      <a:latin typeface="Cambria Math" panose="02040503050406030204" pitchFamily="18" charset="0"/>
                                    </a:rPr>
                                  </m:ctrlPr>
                                </m:fPr>
                                <m:num>
                                  <m:r>
                                    <a:rPr lang="en-US" altLang="zh-CN" sz="2800" b="0" i="1" smtClean="0">
                                      <a:latin typeface="Cambria Math" panose="02040503050406030204" pitchFamily="18" charset="0"/>
                                    </a:rPr>
                                    <m:t>𝑡</m:t>
                                  </m:r>
                                </m:num>
                                <m:den>
                                  <m:r>
                                    <a:rPr lang="pt-BR" altLang="zh-CN" sz="2800" i="1">
                                      <a:latin typeface="Cambria Math" panose="02040503050406030204" pitchFamily="18" charset="0"/>
                                    </a:rPr>
                                    <m:t>𝑘</m:t>
                                  </m:r>
                                </m:den>
                              </m:f>
                            </m:e>
                          </m:d>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𝑥</m:t>
                              </m:r>
                            </m:e>
                            <m:sup>
                              <m:r>
                                <a:rPr lang="en-US" altLang="zh-CN" sz="2800" b="0" i="1" smtClean="0">
                                  <a:latin typeface="Cambria Math" panose="02040503050406030204" pitchFamily="18" charset="0"/>
                                </a:rPr>
                                <m:t>𝑘</m:t>
                              </m:r>
                            </m:sup>
                          </m:sSup>
                          <m:sSup>
                            <m:sSupPr>
                              <m:ctrlPr>
                                <a:rPr lang="en-US" altLang="zh-CN" sz="2800" b="0" i="1" smtClean="0">
                                  <a:latin typeface="Cambria Math" panose="02040503050406030204" pitchFamily="18" charset="0"/>
                                </a:rPr>
                              </m:ctrlPr>
                            </m:sSupPr>
                            <m:e>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1−</m:t>
                                  </m:r>
                                  <m:r>
                                    <a:rPr lang="en-US" altLang="zh-CN" sz="2800" b="0" i="1" smtClean="0">
                                      <a:latin typeface="Cambria Math" panose="02040503050406030204" pitchFamily="18" charset="0"/>
                                    </a:rPr>
                                    <m:t>𝑥</m:t>
                                  </m:r>
                                </m:e>
                              </m:d>
                            </m:e>
                            <m:sup>
                              <m:r>
                                <a:rPr lang="en-US" altLang="zh-CN" sz="2800" b="0" i="1" smtClean="0">
                                  <a:latin typeface="Cambria Math" panose="02040503050406030204" pitchFamily="18" charset="0"/>
                                </a:rPr>
                                <m:t>𝑡</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𝑘</m:t>
                              </m:r>
                            </m:sup>
                          </m:sSup>
                          <m:sSub>
                            <m:sSubPr>
                              <m:ctrlPr>
                                <a:rPr lang="en-US" altLang="zh-CN" sz="2800" b="0" i="1" smtClean="0">
                                  <a:latin typeface="Cambria Math" panose="02040503050406030204" pitchFamily="18" charset="0"/>
                                </a:rPr>
                              </m:ctrlPr>
                            </m:sSubPr>
                            <m:e>
                              <m:r>
                                <m:rPr>
                                  <m:sty m:val="p"/>
                                </m:rPr>
                                <a:rPr lang="en-US" altLang="zh-CN" sz="2800" b="0" i="0" smtClean="0">
                                  <a:latin typeface="Cambria Math" panose="02040503050406030204" pitchFamily="18" charset="0"/>
                                </a:rPr>
                                <m:t>Π</m:t>
                              </m:r>
                            </m:e>
                            <m:sub>
                              <m:r>
                                <m:rPr>
                                  <m:sty m:val="p"/>
                                </m:rPr>
                                <a:rPr lang="en-US" altLang="zh-CN" sz="2800" b="0" i="1" smtClean="0">
                                  <a:latin typeface="Cambria Math" panose="02040503050406030204" pitchFamily="18" charset="0"/>
                                </a:rPr>
                                <m:t>sym</m:t>
                              </m:r>
                            </m:sub>
                          </m:sSub>
                          <m:d>
                            <m:dPr>
                              <m:ctrlPr>
                                <a:rPr lang="en-US" altLang="zh-CN" sz="2800" b="0" i="1" smtClean="0">
                                  <a:latin typeface="Cambria Math" panose="02040503050406030204" pitchFamily="18" charset="0"/>
                                </a:rPr>
                              </m:ctrlPr>
                            </m:dPr>
                            <m:e>
                              <m:sSubSup>
                                <m:sSubSupPr>
                                  <m:ctrlPr>
                                    <a:rPr lang="en-US" altLang="zh-CN" sz="2800" b="0" i="1" smtClean="0">
                                      <a:latin typeface="Cambria Math" panose="02040503050406030204" pitchFamily="18" charset="0"/>
                                    </a:rPr>
                                  </m:ctrlPr>
                                </m:sSubSupPr>
                                <m:e>
                                  <m:r>
                                    <a:rPr lang="en-US" altLang="zh-CN" sz="2800" b="0" i="1" smtClean="0">
                                      <a:latin typeface="Cambria Math" panose="02040503050406030204" pitchFamily="18" charset="0"/>
                                    </a:rPr>
                                    <m:t>𝜌</m:t>
                                  </m:r>
                                </m:e>
                                <m:sub>
                                  <m:r>
                                    <a:rPr lang="en-US" altLang="zh-CN" sz="2800" b="0" i="1" smtClean="0">
                                      <a:latin typeface="Cambria Math" panose="02040503050406030204" pitchFamily="18" charset="0"/>
                                    </a:rPr>
                                    <m:t>0</m:t>
                                  </m:r>
                                </m:sub>
                                <m:sup>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𝑘</m:t>
                                  </m:r>
                                </m:sup>
                              </m:sSubSup>
                              <m:r>
                                <a:rPr lang="en-US" altLang="zh-CN" sz="2800" b="0" i="1" smtClean="0">
                                  <a:latin typeface="Cambria Math" panose="02040503050406030204" pitchFamily="18" charset="0"/>
                                </a:rPr>
                                <m:t>⊗</m:t>
                              </m:r>
                              <m:sSubSup>
                                <m:sSubSupPr>
                                  <m:ctrlPr>
                                    <a:rPr lang="en-US" altLang="zh-CN" sz="2800" b="0" i="1" smtClean="0">
                                      <a:latin typeface="Cambria Math" panose="02040503050406030204" pitchFamily="18" charset="0"/>
                                    </a:rPr>
                                  </m:ctrlPr>
                                </m:sSubSupPr>
                                <m:e>
                                  <m:r>
                                    <a:rPr lang="en-US" altLang="zh-CN" sz="2800" b="0" i="1" smtClean="0">
                                      <a:latin typeface="Cambria Math" panose="02040503050406030204" pitchFamily="18" charset="0"/>
                                    </a:rPr>
                                    <m:t>𝜌</m:t>
                                  </m:r>
                                </m:e>
                                <m:sub>
                                  <m:r>
                                    <a:rPr lang="en-US" altLang="zh-CN" sz="2800" b="0" i="1" smtClean="0">
                                      <a:latin typeface="Cambria Math" panose="02040503050406030204" pitchFamily="18" charset="0"/>
                                    </a:rPr>
                                    <m:t>1</m:t>
                                  </m:r>
                                </m:sub>
                                <m:sup>
                                  <m:r>
                                    <a:rPr lang="en-US" altLang="zh-CN" sz="2800" b="0" i="1" smtClean="0">
                                      <a:latin typeface="Cambria Math" panose="02040503050406030204" pitchFamily="18" charset="0"/>
                                    </a:rPr>
                                    <m:t>⊗</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𝑡</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𝑘</m:t>
                                      </m:r>
                                    </m:e>
                                  </m:d>
                                </m:sup>
                              </m:sSubSup>
                            </m:e>
                          </m:d>
                        </m:e>
                      </m:nary>
                    </m:oMath>
                  </m:oMathPara>
                </a14:m>
                <a:endParaRPr lang="zh-CN" altLang="en-US" sz="2800" dirty="0"/>
              </a:p>
            </p:txBody>
          </p:sp>
        </mc:Choice>
        <mc:Fallback xmlns="">
          <p:sp>
            <p:nvSpPr>
              <p:cNvPr id="8" name="文本框 7">
                <a:extLst>
                  <a:ext uri="{FF2B5EF4-FFF2-40B4-BE49-F238E27FC236}">
                    <a16:creationId xmlns:a16="http://schemas.microsoft.com/office/drawing/2014/main" id="{7CAB0029-B1A4-4069-B8F3-85C9C344E0D6}"/>
                  </a:ext>
                </a:extLst>
              </p:cNvPr>
              <p:cNvSpPr txBox="1">
                <a:spLocks noRot="1" noChangeAspect="1" noMove="1" noResize="1" noEditPoints="1" noAdjustHandles="1" noChangeArrowheads="1" noChangeShapeType="1" noTextEdit="1"/>
              </p:cNvSpPr>
              <p:nvPr/>
            </p:nvSpPr>
            <p:spPr>
              <a:xfrm>
                <a:off x="913614" y="3291160"/>
                <a:ext cx="6845335" cy="1206421"/>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EB232B5F-1796-467B-8320-C730B575462D}"/>
                  </a:ext>
                </a:extLst>
              </p:cNvPr>
              <p:cNvSpPr txBox="1"/>
              <p:nvPr/>
            </p:nvSpPr>
            <p:spPr>
              <a:xfrm>
                <a:off x="7639816" y="757752"/>
                <a:ext cx="4203908" cy="12064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ℳ</m:t>
                      </m:r>
                      <m:d>
                        <m:dPr>
                          <m:ctrlPr>
                            <a:rPr lang="en-US" altLang="zh-CN" sz="2800" i="1">
                              <a:latin typeface="Cambria Math" panose="02040503050406030204" pitchFamily="18" charset="0"/>
                            </a:rPr>
                          </m:ctrlPr>
                        </m:dPr>
                        <m:e>
                          <m:sSubSup>
                            <m:sSubSupPr>
                              <m:ctrlPr>
                                <a:rPr lang="en-US" altLang="zh-CN" sz="2800" i="1">
                                  <a:latin typeface="Cambria Math" panose="02040503050406030204" pitchFamily="18" charset="0"/>
                                </a:rPr>
                              </m:ctrlPr>
                            </m:sSubSupPr>
                            <m:e>
                              <m:r>
                                <a:rPr lang="en-US" altLang="zh-CN" sz="2800" i="1">
                                  <a:latin typeface="Cambria Math" panose="02040503050406030204" pitchFamily="18" charset="0"/>
                                </a:rPr>
                                <m:t>𝜌</m:t>
                              </m:r>
                            </m:e>
                            <m:sub>
                              <m:r>
                                <a:rPr lang="en-US" altLang="zh-CN" sz="2800" i="1">
                                  <a:latin typeface="Cambria Math" panose="02040503050406030204" pitchFamily="18" charset="0"/>
                                </a:rPr>
                                <m:t>𝑥</m:t>
                              </m:r>
                            </m:sub>
                            <m:sup>
                              <m:r>
                                <a:rPr lang="en-US" altLang="zh-CN" sz="2800" i="1">
                                  <a:latin typeface="Cambria Math" panose="02040503050406030204" pitchFamily="18" charset="0"/>
                                </a:rPr>
                                <m:t>⊗</m:t>
                              </m:r>
                              <m:r>
                                <a:rPr lang="en-US" altLang="zh-CN" sz="2800" i="1">
                                  <a:latin typeface="Cambria Math" panose="02040503050406030204" pitchFamily="18" charset="0"/>
                                </a:rPr>
                                <m:t>𝑡</m:t>
                              </m:r>
                            </m:sup>
                          </m:sSubSup>
                        </m:e>
                      </m:d>
                      <m:r>
                        <a:rPr lang="en-US" altLang="zh-CN" sz="2800" i="1">
                          <a:latin typeface="Cambria Math" panose="02040503050406030204" pitchFamily="18" charset="0"/>
                        </a:rPr>
                        <m:t>=</m:t>
                      </m:r>
                      <m:nary>
                        <m:naryPr>
                          <m:chr m:val="∑"/>
                          <m:ctrlPr>
                            <a:rPr lang="en-US" altLang="zh-CN" sz="2800" b="0" i="1" smtClean="0">
                              <a:latin typeface="Cambria Math" panose="02040503050406030204" pitchFamily="18" charset="0"/>
                            </a:rPr>
                          </m:ctrlPr>
                        </m:naryPr>
                        <m:sub>
                          <m:r>
                            <a:rPr lang="en-US" altLang="zh-CN" sz="2800" b="0" i="1" smtClean="0">
                              <a:latin typeface="Cambria Math" panose="02040503050406030204" pitchFamily="18" charset="0"/>
                            </a:rPr>
                            <m:t>𝑘</m:t>
                          </m:r>
                          <m:r>
                            <a:rPr lang="en-US" altLang="zh-CN" sz="2800" b="0" i="1" smtClean="0">
                              <a:latin typeface="Cambria Math" panose="02040503050406030204" pitchFamily="18" charset="0"/>
                            </a:rPr>
                            <m:t>=0</m:t>
                          </m:r>
                        </m:sub>
                        <m:sup>
                          <m:r>
                            <a:rPr lang="en-US" altLang="zh-CN" sz="2800" b="0" i="1" smtClean="0">
                              <a:latin typeface="Cambria Math" panose="02040503050406030204" pitchFamily="18" charset="0"/>
                            </a:rPr>
                            <m:t>𝑡</m:t>
                          </m:r>
                        </m:sup>
                        <m:e>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𝑎</m:t>
                              </m:r>
                            </m:e>
                            <m:sub>
                              <m:r>
                                <a:rPr lang="en-US" altLang="zh-CN" sz="2800" b="0" i="1" smtClean="0">
                                  <a:latin typeface="Cambria Math" panose="02040503050406030204" pitchFamily="18" charset="0"/>
                                </a:rPr>
                                <m:t>𝑘</m:t>
                              </m:r>
                            </m:sub>
                          </m:sSub>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𝑀</m:t>
                              </m:r>
                            </m:e>
                            <m:sub>
                              <m:r>
                                <a:rPr lang="en-US" altLang="zh-CN" sz="2800" b="0" i="1" smtClean="0">
                                  <a:latin typeface="Cambria Math" panose="02040503050406030204" pitchFamily="18" charset="0"/>
                                </a:rPr>
                                <m:t>𝑘</m:t>
                              </m:r>
                            </m:sub>
                          </m:sSub>
                        </m:e>
                      </m:nary>
                      <m:r>
                        <a:rPr lang="en-US" altLang="zh-CN" sz="2800" i="1">
                          <a:latin typeface="Cambria Math" panose="02040503050406030204" pitchFamily="18" charset="0"/>
                          <a:ea typeface="Cambria Math" panose="02040503050406030204" pitchFamily="18" charset="0"/>
                        </a:rPr>
                        <m:t>∝</m:t>
                      </m:r>
                      <m:sSub>
                        <m:sSubPr>
                          <m:ctrlPr>
                            <a:rPr lang="en-US" altLang="zh-CN" sz="2800" i="1">
                              <a:latin typeface="Cambria Math" panose="02040503050406030204" pitchFamily="18" charset="0"/>
                              <a:ea typeface="Cambria Math" panose="02040503050406030204" pitchFamily="18" charset="0"/>
                            </a:rPr>
                          </m:ctrlPr>
                        </m:sSubPr>
                        <m:e>
                          <m:r>
                            <m:rPr>
                              <m:sty m:val="p"/>
                            </m:rPr>
                            <a:rPr lang="en-US" altLang="zh-CN" sz="2800">
                              <a:latin typeface="Cambria Math" panose="02040503050406030204" pitchFamily="18" charset="0"/>
                              <a:ea typeface="Cambria Math" panose="02040503050406030204" pitchFamily="18" charset="0"/>
                            </a:rPr>
                            <m:t>Ψ</m:t>
                          </m:r>
                        </m:e>
                        <m:sub>
                          <m:r>
                            <a:rPr lang="en-US" altLang="zh-CN" sz="2800" i="1">
                              <a:latin typeface="Cambria Math" panose="02040503050406030204" pitchFamily="18" charset="0"/>
                              <a:ea typeface="Cambria Math" panose="02040503050406030204" pitchFamily="18" charset="0"/>
                            </a:rPr>
                            <m:t>𝑥</m:t>
                          </m:r>
                        </m:sub>
                      </m:sSub>
                    </m:oMath>
                  </m:oMathPara>
                </a14:m>
                <a:endParaRPr lang="zh-CN" altLang="en-US" sz="2800" dirty="0"/>
              </a:p>
            </p:txBody>
          </p:sp>
        </mc:Choice>
        <mc:Fallback>
          <p:sp>
            <p:nvSpPr>
              <p:cNvPr id="9" name="文本框 8">
                <a:extLst>
                  <a:ext uri="{FF2B5EF4-FFF2-40B4-BE49-F238E27FC236}">
                    <a16:creationId xmlns:a16="http://schemas.microsoft.com/office/drawing/2014/main" id="{EB232B5F-1796-467B-8320-C730B575462D}"/>
                  </a:ext>
                </a:extLst>
              </p:cNvPr>
              <p:cNvSpPr txBox="1">
                <a:spLocks noRot="1" noChangeAspect="1" noMove="1" noResize="1" noEditPoints="1" noAdjustHandles="1" noChangeArrowheads="1" noChangeShapeType="1" noTextEdit="1"/>
              </p:cNvSpPr>
              <p:nvPr/>
            </p:nvSpPr>
            <p:spPr>
              <a:xfrm>
                <a:off x="7639816" y="757752"/>
                <a:ext cx="4203908" cy="1206421"/>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F8750DBC-3A68-4E51-9B7D-1230314502BD}"/>
                  </a:ext>
                </a:extLst>
              </p:cNvPr>
              <p:cNvSpPr txBox="1"/>
              <p:nvPr/>
            </p:nvSpPr>
            <p:spPr>
              <a:xfrm>
                <a:off x="1683311" y="5521099"/>
                <a:ext cx="5305940" cy="644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solidFill>
                                <a:prstClr val="black"/>
                              </a:solidFill>
                              <a:latin typeface="Cambria Math" panose="02040503050406030204" pitchFamily="18" charset="0"/>
                            </a:rPr>
                          </m:ctrlPr>
                        </m:sSubPr>
                        <m:e>
                          <m:r>
                            <a:rPr lang="en-US" altLang="zh-CN" sz="2800" b="0" i="1" smtClean="0">
                              <a:solidFill>
                                <a:prstClr val="black"/>
                              </a:solidFill>
                              <a:latin typeface="Cambria Math" panose="02040503050406030204" pitchFamily="18" charset="0"/>
                            </a:rPr>
                            <m:t>𝑀</m:t>
                          </m:r>
                        </m:e>
                        <m:sub>
                          <m:r>
                            <a:rPr lang="en-US" altLang="zh-CN" sz="2800" b="0" i="1" smtClean="0">
                              <a:solidFill>
                                <a:prstClr val="black"/>
                              </a:solidFill>
                              <a:latin typeface="Cambria Math" panose="02040503050406030204" pitchFamily="18" charset="0"/>
                            </a:rPr>
                            <m:t>𝑘</m:t>
                          </m:r>
                        </m:sub>
                      </m:sSub>
                      <m:r>
                        <a:rPr lang="en-US" altLang="zh-CN" sz="2800" b="0" i="1" smtClean="0">
                          <a:solidFill>
                            <a:prstClr val="black"/>
                          </a:solidFill>
                          <a:latin typeface="Cambria Math" panose="02040503050406030204" pitchFamily="18" charset="0"/>
                        </a:rPr>
                        <m:t>=</m:t>
                      </m:r>
                      <m:r>
                        <a:rPr lang="en-US" altLang="zh-CN" sz="2800" b="0" i="1" smtClean="0">
                          <a:solidFill>
                            <a:prstClr val="black"/>
                          </a:solidFill>
                          <a:latin typeface="Cambria Math" panose="02040503050406030204" pitchFamily="18" charset="0"/>
                        </a:rPr>
                        <m:t>ℳ</m:t>
                      </m:r>
                      <m:d>
                        <m:dPr>
                          <m:begChr m:val="["/>
                          <m:endChr m:val="]"/>
                          <m:ctrlPr>
                            <a:rPr lang="en-US" altLang="zh-CN" sz="2800" b="0" i="1" smtClean="0">
                              <a:solidFill>
                                <a:prstClr val="black"/>
                              </a:solidFill>
                              <a:latin typeface="Cambria Math" panose="02040503050406030204" pitchFamily="18" charset="0"/>
                            </a:rPr>
                          </m:ctrlPr>
                        </m:dPr>
                        <m:e>
                          <m:sSub>
                            <m:sSubPr>
                              <m:ctrlPr>
                                <a:rPr lang="en-US" altLang="zh-CN" sz="2800" i="1">
                                  <a:solidFill>
                                    <a:prstClr val="black"/>
                                  </a:solidFill>
                                  <a:latin typeface="Cambria Math" panose="02040503050406030204" pitchFamily="18" charset="0"/>
                                </a:rPr>
                              </m:ctrlPr>
                            </m:sSubPr>
                            <m:e>
                              <m:r>
                                <m:rPr>
                                  <m:sty m:val="p"/>
                                </m:rPr>
                                <a:rPr lang="en-US" altLang="zh-CN" sz="2800">
                                  <a:solidFill>
                                    <a:prstClr val="black"/>
                                  </a:solidFill>
                                  <a:latin typeface="Cambria Math" panose="02040503050406030204" pitchFamily="18" charset="0"/>
                                </a:rPr>
                                <m:t>Π</m:t>
                              </m:r>
                            </m:e>
                            <m:sub>
                              <m:r>
                                <m:rPr>
                                  <m:sty m:val="p"/>
                                </m:rPr>
                                <a:rPr lang="en-US" altLang="zh-CN" sz="2800" i="1">
                                  <a:solidFill>
                                    <a:prstClr val="black"/>
                                  </a:solidFill>
                                  <a:latin typeface="Cambria Math" panose="02040503050406030204" pitchFamily="18" charset="0"/>
                                </a:rPr>
                                <m:t>sym</m:t>
                              </m:r>
                            </m:sub>
                          </m:sSub>
                          <m:d>
                            <m:dPr>
                              <m:ctrlPr>
                                <a:rPr lang="en-US" altLang="zh-CN" sz="2800" i="1">
                                  <a:solidFill>
                                    <a:prstClr val="black"/>
                                  </a:solidFill>
                                  <a:latin typeface="Cambria Math" panose="02040503050406030204" pitchFamily="18" charset="0"/>
                                </a:rPr>
                              </m:ctrlPr>
                            </m:dPr>
                            <m:e>
                              <m:sSubSup>
                                <m:sSubSupPr>
                                  <m:ctrlPr>
                                    <a:rPr lang="en-US" altLang="zh-CN" sz="2800" i="1">
                                      <a:solidFill>
                                        <a:prstClr val="black"/>
                                      </a:solidFill>
                                      <a:latin typeface="Cambria Math" panose="02040503050406030204" pitchFamily="18" charset="0"/>
                                    </a:rPr>
                                  </m:ctrlPr>
                                </m:sSubSupPr>
                                <m:e>
                                  <m:r>
                                    <a:rPr lang="en-US" altLang="zh-CN" sz="2800" i="1">
                                      <a:solidFill>
                                        <a:prstClr val="black"/>
                                      </a:solidFill>
                                      <a:latin typeface="Cambria Math" panose="02040503050406030204" pitchFamily="18" charset="0"/>
                                    </a:rPr>
                                    <m:t>𝜌</m:t>
                                  </m:r>
                                </m:e>
                                <m:sub>
                                  <m:r>
                                    <a:rPr lang="en-US" altLang="zh-CN" sz="2800" i="1">
                                      <a:solidFill>
                                        <a:prstClr val="black"/>
                                      </a:solidFill>
                                      <a:latin typeface="Cambria Math" panose="02040503050406030204" pitchFamily="18" charset="0"/>
                                    </a:rPr>
                                    <m:t>0</m:t>
                                  </m:r>
                                </m:sub>
                                <m:sup>
                                  <m:r>
                                    <a:rPr lang="en-US" altLang="zh-CN" sz="2800" i="1">
                                      <a:solidFill>
                                        <a:prstClr val="black"/>
                                      </a:solidFill>
                                      <a:latin typeface="Cambria Math" panose="02040503050406030204" pitchFamily="18" charset="0"/>
                                    </a:rPr>
                                    <m:t>⊗</m:t>
                                  </m:r>
                                  <m:r>
                                    <a:rPr lang="en-US" altLang="zh-CN" sz="2800" i="1">
                                      <a:solidFill>
                                        <a:prstClr val="black"/>
                                      </a:solidFill>
                                      <a:latin typeface="Cambria Math" panose="02040503050406030204" pitchFamily="18" charset="0"/>
                                    </a:rPr>
                                    <m:t>𝑘</m:t>
                                  </m:r>
                                </m:sup>
                              </m:sSubSup>
                              <m:r>
                                <a:rPr lang="en-US" altLang="zh-CN" sz="2800" i="1">
                                  <a:solidFill>
                                    <a:prstClr val="black"/>
                                  </a:solidFill>
                                  <a:latin typeface="Cambria Math" panose="02040503050406030204" pitchFamily="18" charset="0"/>
                                </a:rPr>
                                <m:t>⊗</m:t>
                              </m:r>
                              <m:sSubSup>
                                <m:sSubSupPr>
                                  <m:ctrlPr>
                                    <a:rPr lang="en-US" altLang="zh-CN" sz="2800" i="1">
                                      <a:solidFill>
                                        <a:prstClr val="black"/>
                                      </a:solidFill>
                                      <a:latin typeface="Cambria Math" panose="02040503050406030204" pitchFamily="18" charset="0"/>
                                    </a:rPr>
                                  </m:ctrlPr>
                                </m:sSubSupPr>
                                <m:e>
                                  <m:r>
                                    <a:rPr lang="en-US" altLang="zh-CN" sz="2800" i="1">
                                      <a:solidFill>
                                        <a:prstClr val="black"/>
                                      </a:solidFill>
                                      <a:latin typeface="Cambria Math" panose="02040503050406030204" pitchFamily="18" charset="0"/>
                                    </a:rPr>
                                    <m:t>𝜌</m:t>
                                  </m:r>
                                </m:e>
                                <m:sub>
                                  <m:r>
                                    <a:rPr lang="en-US" altLang="zh-CN" sz="2800" i="1">
                                      <a:solidFill>
                                        <a:prstClr val="black"/>
                                      </a:solidFill>
                                      <a:latin typeface="Cambria Math" panose="02040503050406030204" pitchFamily="18" charset="0"/>
                                    </a:rPr>
                                    <m:t>1</m:t>
                                  </m:r>
                                </m:sub>
                                <m:sup>
                                  <m:r>
                                    <a:rPr lang="en-US" altLang="zh-CN" sz="2800" i="1">
                                      <a:solidFill>
                                        <a:prstClr val="black"/>
                                      </a:solidFill>
                                      <a:latin typeface="Cambria Math" panose="02040503050406030204" pitchFamily="18" charset="0"/>
                                    </a:rPr>
                                    <m:t>⊗</m:t>
                                  </m:r>
                                  <m:d>
                                    <m:dPr>
                                      <m:ctrlPr>
                                        <a:rPr lang="en-US" altLang="zh-CN" sz="2800" i="1">
                                          <a:solidFill>
                                            <a:prstClr val="black"/>
                                          </a:solidFill>
                                          <a:latin typeface="Cambria Math" panose="02040503050406030204" pitchFamily="18" charset="0"/>
                                        </a:rPr>
                                      </m:ctrlPr>
                                    </m:dPr>
                                    <m:e>
                                      <m:r>
                                        <a:rPr lang="en-US" altLang="zh-CN" sz="2800" i="1">
                                          <a:solidFill>
                                            <a:prstClr val="black"/>
                                          </a:solidFill>
                                          <a:latin typeface="Cambria Math" panose="02040503050406030204" pitchFamily="18" charset="0"/>
                                        </a:rPr>
                                        <m:t>𝑡</m:t>
                                      </m:r>
                                      <m:r>
                                        <a:rPr lang="en-US" altLang="zh-CN" sz="2800" i="1">
                                          <a:solidFill>
                                            <a:prstClr val="black"/>
                                          </a:solidFill>
                                          <a:latin typeface="Cambria Math" panose="02040503050406030204" pitchFamily="18" charset="0"/>
                                        </a:rPr>
                                        <m:t>−</m:t>
                                      </m:r>
                                      <m:r>
                                        <a:rPr lang="en-US" altLang="zh-CN" sz="2800" i="1">
                                          <a:solidFill>
                                            <a:prstClr val="black"/>
                                          </a:solidFill>
                                          <a:latin typeface="Cambria Math" panose="02040503050406030204" pitchFamily="18" charset="0"/>
                                        </a:rPr>
                                        <m:t>𝑘</m:t>
                                      </m:r>
                                    </m:e>
                                  </m:d>
                                </m:sup>
                              </m:sSubSup>
                            </m:e>
                          </m:d>
                        </m:e>
                      </m:d>
                    </m:oMath>
                  </m:oMathPara>
                </a14:m>
                <a:endParaRPr lang="zh-CN" altLang="en-US" dirty="0"/>
              </a:p>
            </p:txBody>
          </p:sp>
        </mc:Choice>
        <mc:Fallback xmlns="">
          <p:sp>
            <p:nvSpPr>
              <p:cNvPr id="10" name="文本框 9">
                <a:extLst>
                  <a:ext uri="{FF2B5EF4-FFF2-40B4-BE49-F238E27FC236}">
                    <a16:creationId xmlns:a16="http://schemas.microsoft.com/office/drawing/2014/main" id="{F8750DBC-3A68-4E51-9B7D-1230314502BD}"/>
                  </a:ext>
                </a:extLst>
              </p:cNvPr>
              <p:cNvSpPr txBox="1">
                <a:spLocks noRot="1" noChangeAspect="1" noMove="1" noResize="1" noEditPoints="1" noAdjustHandles="1" noChangeArrowheads="1" noChangeShapeType="1" noTextEdit="1"/>
              </p:cNvSpPr>
              <p:nvPr/>
            </p:nvSpPr>
            <p:spPr>
              <a:xfrm>
                <a:off x="1683311" y="5521099"/>
                <a:ext cx="5305940" cy="644857"/>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2130238C-741A-41C5-89B1-8D6F62AEA11A}"/>
                  </a:ext>
                </a:extLst>
              </p:cNvPr>
              <p:cNvSpPr txBox="1"/>
              <p:nvPr/>
            </p:nvSpPr>
            <p:spPr>
              <a:xfrm>
                <a:off x="8193462" y="2001951"/>
                <a:ext cx="350441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prstClr val="black"/>
                              </a:solidFill>
                              <a:latin typeface="Cambria Math" panose="02040503050406030204" pitchFamily="18" charset="0"/>
                            </a:rPr>
                          </m:ctrlPr>
                        </m:sSubPr>
                        <m:e>
                          <m:r>
                            <a:rPr lang="en-US" altLang="zh-CN" sz="2800" i="1">
                              <a:solidFill>
                                <a:prstClr val="black"/>
                              </a:solidFill>
                              <a:latin typeface="Cambria Math" panose="02040503050406030204" pitchFamily="18" charset="0"/>
                            </a:rPr>
                            <m:t>𝑎</m:t>
                          </m:r>
                        </m:e>
                        <m:sub>
                          <m:r>
                            <a:rPr lang="en-US" altLang="zh-CN" sz="2800" i="1">
                              <a:solidFill>
                                <a:prstClr val="black"/>
                              </a:solidFill>
                              <a:latin typeface="Cambria Math" panose="02040503050406030204" pitchFamily="18" charset="0"/>
                            </a:rPr>
                            <m:t>𝑘</m:t>
                          </m:r>
                        </m:sub>
                      </m:sSub>
                      <m:r>
                        <a:rPr lang="en-US" altLang="zh-CN" sz="2800" i="1">
                          <a:solidFill>
                            <a:prstClr val="black"/>
                          </a:solidFill>
                          <a:latin typeface="Cambria Math" panose="02040503050406030204" pitchFamily="18" charset="0"/>
                        </a:rPr>
                        <m:t>≥0</m:t>
                      </m:r>
                      <m:r>
                        <a:rPr lang="en-US" altLang="zh-CN" sz="2800" b="0" i="1" smtClean="0">
                          <a:solidFill>
                            <a:prstClr val="black"/>
                          </a:solidFill>
                          <a:latin typeface="Cambria Math" panose="02040503050406030204" pitchFamily="18" charset="0"/>
                        </a:rPr>
                        <m:t>   </m:t>
                      </m:r>
                      <m:sSub>
                        <m:sSubPr>
                          <m:ctrlP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𝑀</m:t>
                          </m:r>
                        </m:e>
                        <m: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sub>
                      </m:s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oMath>
                  </m:oMathPara>
                </a14:m>
                <a:endParaRPr lang="zh-CN" altLang="en-US" dirty="0"/>
              </a:p>
            </p:txBody>
          </p:sp>
        </mc:Choice>
        <mc:Fallback>
          <p:sp>
            <p:nvSpPr>
              <p:cNvPr id="15" name="文本框 14">
                <a:extLst>
                  <a:ext uri="{FF2B5EF4-FFF2-40B4-BE49-F238E27FC236}">
                    <a16:creationId xmlns:a16="http://schemas.microsoft.com/office/drawing/2014/main" id="{2130238C-741A-41C5-89B1-8D6F62AEA11A}"/>
                  </a:ext>
                </a:extLst>
              </p:cNvPr>
              <p:cNvSpPr txBox="1">
                <a:spLocks noRot="1" noChangeAspect="1" noMove="1" noResize="1" noEditPoints="1" noAdjustHandles="1" noChangeArrowheads="1" noChangeShapeType="1" noTextEdit="1"/>
              </p:cNvSpPr>
              <p:nvPr/>
            </p:nvSpPr>
            <p:spPr>
              <a:xfrm>
                <a:off x="8193462" y="2001951"/>
                <a:ext cx="3504413" cy="523220"/>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文本框 15">
                <a:extLst>
                  <a:ext uri="{FF2B5EF4-FFF2-40B4-BE49-F238E27FC236}">
                    <a16:creationId xmlns:a16="http://schemas.microsoft.com/office/drawing/2014/main" id="{B9CF402D-A607-40F9-9646-1A0E2DBFD144}"/>
                  </a:ext>
                </a:extLst>
              </p:cNvPr>
              <p:cNvSpPr txBox="1"/>
              <p:nvPr/>
            </p:nvSpPr>
            <p:spPr>
              <a:xfrm>
                <a:off x="8227633" y="3397332"/>
                <a:ext cx="350441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𝑀</m:t>
                          </m:r>
                        </m:e>
                        <m: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sub>
                      </m:sSub>
                      <m:r>
                        <a:rPr lang="en-US" altLang="zh-CN" sz="2800" i="1">
                          <a:latin typeface="Cambria Math" panose="02040503050406030204" pitchFamily="18" charset="0"/>
                          <a:ea typeface="Cambria Math" panose="02040503050406030204" pitchFamily="18" charset="0"/>
                        </a:rPr>
                        <m:t>∝</m:t>
                      </m:r>
                      <m:sSub>
                        <m:sSubPr>
                          <m:ctrlPr>
                            <a:rPr lang="en-US" altLang="zh-CN" sz="2800" i="1">
                              <a:latin typeface="Cambria Math" panose="02040503050406030204" pitchFamily="18" charset="0"/>
                              <a:ea typeface="Cambria Math" panose="02040503050406030204" pitchFamily="18" charset="0"/>
                            </a:rPr>
                          </m:ctrlPr>
                        </m:sSubPr>
                        <m:e>
                          <m:r>
                            <m:rPr>
                              <m:sty m:val="p"/>
                            </m:rPr>
                            <a:rPr lang="en-US" altLang="zh-CN" sz="2800">
                              <a:latin typeface="Cambria Math" panose="02040503050406030204" pitchFamily="18" charset="0"/>
                              <a:ea typeface="Cambria Math" panose="02040503050406030204" pitchFamily="18" charset="0"/>
                            </a:rPr>
                            <m:t>Ψ</m:t>
                          </m:r>
                        </m:e>
                        <m:sub>
                          <m:r>
                            <a:rPr lang="en-US" altLang="zh-CN" sz="2800" i="1">
                              <a:latin typeface="Cambria Math" panose="02040503050406030204" pitchFamily="18" charset="0"/>
                              <a:ea typeface="Cambria Math" panose="02040503050406030204" pitchFamily="18" charset="0"/>
                            </a:rPr>
                            <m:t>𝑥</m:t>
                          </m:r>
                        </m:sub>
                      </m:sSub>
                    </m:oMath>
                  </m:oMathPara>
                </a14:m>
                <a:endParaRPr lang="zh-CN" altLang="en-US" dirty="0"/>
              </a:p>
            </p:txBody>
          </p:sp>
        </mc:Choice>
        <mc:Fallback>
          <p:sp>
            <p:nvSpPr>
              <p:cNvPr id="16" name="文本框 15">
                <a:extLst>
                  <a:ext uri="{FF2B5EF4-FFF2-40B4-BE49-F238E27FC236}">
                    <a16:creationId xmlns:a16="http://schemas.microsoft.com/office/drawing/2014/main" id="{B9CF402D-A607-40F9-9646-1A0E2DBFD144}"/>
                  </a:ext>
                </a:extLst>
              </p:cNvPr>
              <p:cNvSpPr txBox="1">
                <a:spLocks noRot="1" noChangeAspect="1" noMove="1" noResize="1" noEditPoints="1" noAdjustHandles="1" noChangeArrowheads="1" noChangeShapeType="1" noTextEdit="1"/>
              </p:cNvSpPr>
              <p:nvPr/>
            </p:nvSpPr>
            <p:spPr>
              <a:xfrm>
                <a:off x="8227633" y="3397332"/>
                <a:ext cx="3504413" cy="523220"/>
              </a:xfrm>
              <a:prstGeom prst="rect">
                <a:avLst/>
              </a:prstGeom>
              <a:blipFill>
                <a:blip r:embed="rId9"/>
                <a:stretch>
                  <a:fillRect/>
                </a:stretch>
              </a:blipFill>
            </p:spPr>
            <p:txBody>
              <a:bodyPr/>
              <a:lstStyle/>
              <a:p>
                <a:r>
                  <a:rPr lang="zh-CN" altLang="en-US">
                    <a:noFill/>
                  </a:rPr>
                  <a:t> </a:t>
                </a:r>
              </a:p>
            </p:txBody>
          </p:sp>
        </mc:Fallback>
      </mc:AlternateContent>
      <p:sp>
        <p:nvSpPr>
          <p:cNvPr id="17" name="箭头: 下 16">
            <a:extLst>
              <a:ext uri="{FF2B5EF4-FFF2-40B4-BE49-F238E27FC236}">
                <a16:creationId xmlns:a16="http://schemas.microsoft.com/office/drawing/2014/main" id="{51288652-E959-4FD2-AC50-90F7FFCF5B3E}"/>
              </a:ext>
            </a:extLst>
          </p:cNvPr>
          <p:cNvSpPr/>
          <p:nvPr/>
        </p:nvSpPr>
        <p:spPr>
          <a:xfrm>
            <a:off x="9993982" y="2704929"/>
            <a:ext cx="707011" cy="651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8" name="文本框 17">
                <a:extLst>
                  <a:ext uri="{FF2B5EF4-FFF2-40B4-BE49-F238E27FC236}">
                    <a16:creationId xmlns:a16="http://schemas.microsoft.com/office/drawing/2014/main" id="{C06CAA5F-E900-4E9C-8DA1-6A9069423E74}"/>
                  </a:ext>
                </a:extLst>
              </p:cNvPr>
              <p:cNvSpPr txBox="1"/>
              <p:nvPr/>
            </p:nvSpPr>
            <p:spPr>
              <a:xfrm>
                <a:off x="8227632" y="4072833"/>
                <a:ext cx="3504413" cy="5963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𝑀</m:t>
                          </m:r>
                        </m:e>
                        <m: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ℳ</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Sup>
                        <m:sSubSupPr>
                          <m:ctrlP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SupPr>
                        <m:e>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𝜌</m:t>
                          </m:r>
                        </m:e>
                        <m: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up>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𝑡</m:t>
                          </m:r>
                        </m:sup>
                      </m:sSubSup>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lang="en-US" altLang="zh-CN" sz="2800" i="1">
                          <a:latin typeface="Cambria Math" panose="02040503050406030204" pitchFamily="18" charset="0"/>
                          <a:ea typeface="Cambria Math" panose="02040503050406030204" pitchFamily="18" charset="0"/>
                        </a:rPr>
                        <m:t>∝</m:t>
                      </m:r>
                      <m:sSub>
                        <m:sSubPr>
                          <m:ctrlPr>
                            <a:rPr lang="en-US" altLang="zh-CN" sz="2800" i="1">
                              <a:latin typeface="Cambria Math" panose="02040503050406030204" pitchFamily="18" charset="0"/>
                              <a:ea typeface="Cambria Math" panose="02040503050406030204" pitchFamily="18" charset="0"/>
                            </a:rPr>
                          </m:ctrlPr>
                        </m:sSubPr>
                        <m:e>
                          <m:r>
                            <m:rPr>
                              <m:sty m:val="p"/>
                            </m:rPr>
                            <a:rPr lang="en-US" altLang="zh-CN" sz="2800">
                              <a:latin typeface="Cambria Math" panose="02040503050406030204" pitchFamily="18" charset="0"/>
                              <a:ea typeface="Cambria Math" panose="02040503050406030204" pitchFamily="18" charset="0"/>
                            </a:rPr>
                            <m:t>Ψ</m:t>
                          </m:r>
                        </m:e>
                        <m:sub>
                          <m:r>
                            <a:rPr lang="en-US" altLang="zh-CN" sz="2800" i="1">
                              <a:latin typeface="Cambria Math" panose="02040503050406030204" pitchFamily="18" charset="0"/>
                              <a:ea typeface="Cambria Math" panose="02040503050406030204" pitchFamily="18" charset="0"/>
                            </a:rPr>
                            <m:t>𝑥</m:t>
                          </m:r>
                        </m:sub>
                      </m:sSub>
                    </m:oMath>
                  </m:oMathPara>
                </a14:m>
                <a:endParaRPr lang="zh-CN" altLang="en-US" dirty="0"/>
              </a:p>
            </p:txBody>
          </p:sp>
        </mc:Choice>
        <mc:Fallback>
          <p:sp>
            <p:nvSpPr>
              <p:cNvPr id="18" name="文本框 17">
                <a:extLst>
                  <a:ext uri="{FF2B5EF4-FFF2-40B4-BE49-F238E27FC236}">
                    <a16:creationId xmlns:a16="http://schemas.microsoft.com/office/drawing/2014/main" id="{C06CAA5F-E900-4E9C-8DA1-6A9069423E74}"/>
                  </a:ext>
                </a:extLst>
              </p:cNvPr>
              <p:cNvSpPr txBox="1">
                <a:spLocks noRot="1" noChangeAspect="1" noMove="1" noResize="1" noEditPoints="1" noAdjustHandles="1" noChangeArrowheads="1" noChangeShapeType="1" noTextEdit="1"/>
              </p:cNvSpPr>
              <p:nvPr/>
            </p:nvSpPr>
            <p:spPr>
              <a:xfrm>
                <a:off x="8227632" y="4072833"/>
                <a:ext cx="3504413" cy="59638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2" name="文本框 21">
                <a:extLst>
                  <a:ext uri="{FF2B5EF4-FFF2-40B4-BE49-F238E27FC236}">
                    <a16:creationId xmlns:a16="http://schemas.microsoft.com/office/drawing/2014/main" id="{98271FF2-98F9-446A-A363-502DEC522579}"/>
                  </a:ext>
                </a:extLst>
              </p:cNvPr>
              <p:cNvSpPr txBox="1"/>
              <p:nvPr/>
            </p:nvSpPr>
            <p:spPr>
              <a:xfrm>
                <a:off x="8303045" y="4821496"/>
                <a:ext cx="3429000" cy="6215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𝑀</m:t>
                          </m:r>
                        </m:e>
                        <m: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𝑡</m:t>
                          </m:r>
                        </m:sub>
                      </m:s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ℳ</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Sup>
                        <m:sSubSupPr>
                          <m:ctrlP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SupPr>
                        <m:e>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𝜌</m:t>
                          </m:r>
                        </m:e>
                        <m: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up>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𝑡</m:t>
                          </m:r>
                        </m:sup>
                      </m:sSubSup>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Ψ</m:t>
                          </m:r>
                        </m:e>
                        <m:sub>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sub>
                      </m:sSub>
                    </m:oMath>
                  </m:oMathPara>
                </a14:m>
                <a:endParaRPr lang="zh-CN" altLang="en-US" dirty="0"/>
              </a:p>
            </p:txBody>
          </p:sp>
        </mc:Choice>
        <mc:Fallback>
          <p:sp>
            <p:nvSpPr>
              <p:cNvPr id="22" name="文本框 21">
                <a:extLst>
                  <a:ext uri="{FF2B5EF4-FFF2-40B4-BE49-F238E27FC236}">
                    <a16:creationId xmlns:a16="http://schemas.microsoft.com/office/drawing/2014/main" id="{98271FF2-98F9-446A-A363-502DEC522579}"/>
                  </a:ext>
                </a:extLst>
              </p:cNvPr>
              <p:cNvSpPr txBox="1">
                <a:spLocks noRot="1" noChangeAspect="1" noMove="1" noResize="1" noEditPoints="1" noAdjustHandles="1" noChangeArrowheads="1" noChangeShapeType="1" noTextEdit="1"/>
              </p:cNvSpPr>
              <p:nvPr/>
            </p:nvSpPr>
            <p:spPr>
              <a:xfrm>
                <a:off x="8303045" y="4821496"/>
                <a:ext cx="3429000" cy="621517"/>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0F0652C9-67D3-407D-8A5A-568CA854CF0A}"/>
                  </a:ext>
                </a:extLst>
              </p:cNvPr>
              <p:cNvSpPr txBox="1"/>
              <p:nvPr/>
            </p:nvSpPr>
            <p:spPr>
              <a:xfrm>
                <a:off x="1175944" y="4431737"/>
                <a:ext cx="6094428" cy="8796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𝑎</m:t>
                          </m:r>
                        </m:e>
                        <m: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sub>
                      </m:s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d>
                        <m:dPr>
                          <m:ctrlPr>
                            <a:rPr kumimoji="0" lang="pt-BR"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f>
                            <m:fPr>
                              <m:type m:val="noBar"/>
                              <m:ctrlPr>
                                <a:rPr kumimoji="0" lang="pt-BR"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𝑡</m:t>
                              </m:r>
                            </m:num>
                            <m:den>
                              <m:r>
                                <a:rPr kumimoji="0" lang="pt-BR"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𝑘</m:t>
                              </m:r>
                            </m:den>
                          </m:f>
                        </m:e>
                      </m:d>
                      <m:sSup>
                        <m:sSupPr>
                          <m:ctrlP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e>
                        <m:sup>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sup>
                      </m:sSup>
                      <m:sSup>
                        <m:sSupPr>
                          <m:ctrlP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d>
                            <m:dPr>
                              <m:ctrlP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e>
                          </m:d>
                        </m:e>
                        <m:sup>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𝑡</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sup>
                      </m:sSup>
                    </m:oMath>
                  </m:oMathPara>
                </a14:m>
                <a:endParaRPr lang="zh-CN" altLang="en-US" dirty="0"/>
              </a:p>
            </p:txBody>
          </p:sp>
        </mc:Choice>
        <mc:Fallback xmlns="">
          <p:sp>
            <p:nvSpPr>
              <p:cNvPr id="24" name="文本框 23">
                <a:extLst>
                  <a:ext uri="{FF2B5EF4-FFF2-40B4-BE49-F238E27FC236}">
                    <a16:creationId xmlns:a16="http://schemas.microsoft.com/office/drawing/2014/main" id="{0F0652C9-67D3-407D-8A5A-568CA854CF0A}"/>
                  </a:ext>
                </a:extLst>
              </p:cNvPr>
              <p:cNvSpPr txBox="1">
                <a:spLocks noRot="1" noChangeAspect="1" noMove="1" noResize="1" noEditPoints="1" noAdjustHandles="1" noChangeArrowheads="1" noChangeShapeType="1" noTextEdit="1"/>
              </p:cNvSpPr>
              <p:nvPr/>
            </p:nvSpPr>
            <p:spPr>
              <a:xfrm>
                <a:off x="1175944" y="4431737"/>
                <a:ext cx="6094428" cy="87966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 name="文本框 24">
                <a:extLst>
                  <a:ext uri="{FF2B5EF4-FFF2-40B4-BE49-F238E27FC236}">
                    <a16:creationId xmlns:a16="http://schemas.microsoft.com/office/drawing/2014/main" id="{B0279280-E540-4BA0-B515-F3F6C767762D}"/>
                  </a:ext>
                </a:extLst>
              </p:cNvPr>
              <p:cNvSpPr txBox="1"/>
              <p:nvPr/>
            </p:nvSpPr>
            <p:spPr>
              <a:xfrm>
                <a:off x="8543433" y="5874631"/>
                <a:ext cx="3429000" cy="541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ℳ</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p>
                        <m:sSupPr>
                          <m:ctrlP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𝜌</m:t>
                          </m:r>
                        </m:e>
                        <m:sup>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𝑡</m:t>
                          </m:r>
                        </m:sup>
                      </m:sSup>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altLang="zh-CN" sz="28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Ψ</m:t>
                      </m:r>
                    </m:oMath>
                  </m:oMathPara>
                </a14:m>
                <a:endParaRPr lang="zh-CN" altLang="en-US" dirty="0"/>
              </a:p>
            </p:txBody>
          </p:sp>
        </mc:Choice>
        <mc:Fallback>
          <p:sp>
            <p:nvSpPr>
              <p:cNvPr id="25" name="文本框 24">
                <a:extLst>
                  <a:ext uri="{FF2B5EF4-FFF2-40B4-BE49-F238E27FC236}">
                    <a16:creationId xmlns:a16="http://schemas.microsoft.com/office/drawing/2014/main" id="{B0279280-E540-4BA0-B515-F3F6C767762D}"/>
                  </a:ext>
                </a:extLst>
              </p:cNvPr>
              <p:cNvSpPr txBox="1">
                <a:spLocks noRot="1" noChangeAspect="1" noMove="1" noResize="1" noEditPoints="1" noAdjustHandles="1" noChangeArrowheads="1" noChangeShapeType="1" noTextEdit="1"/>
              </p:cNvSpPr>
              <p:nvPr/>
            </p:nvSpPr>
            <p:spPr>
              <a:xfrm>
                <a:off x="8543433" y="5874631"/>
                <a:ext cx="3429000" cy="541110"/>
              </a:xfrm>
              <a:prstGeom prst="rect">
                <a:avLst/>
              </a:prstGeom>
              <a:blipFill>
                <a:blip r:embed="rId13"/>
                <a:stretch>
                  <a:fillRect/>
                </a:stretch>
              </a:blipFill>
            </p:spPr>
            <p:txBody>
              <a:bodyPr/>
              <a:lstStyle/>
              <a:p>
                <a:r>
                  <a:rPr lang="zh-CN" altLang="en-US">
                    <a:noFill/>
                  </a:rPr>
                  <a:t> </a:t>
                </a:r>
              </a:p>
            </p:txBody>
          </p:sp>
        </mc:Fallback>
      </mc:AlternateContent>
      <p:sp>
        <p:nvSpPr>
          <p:cNvPr id="26" name="文本框 25">
            <a:extLst>
              <a:ext uri="{FF2B5EF4-FFF2-40B4-BE49-F238E27FC236}">
                <a16:creationId xmlns:a16="http://schemas.microsoft.com/office/drawing/2014/main" id="{492BBFCA-02EA-4439-8958-02127E3E383C}"/>
              </a:ext>
            </a:extLst>
          </p:cNvPr>
          <p:cNvSpPr txBox="1"/>
          <p:nvPr/>
        </p:nvSpPr>
        <p:spPr>
          <a:xfrm>
            <a:off x="2624675" y="2863146"/>
            <a:ext cx="2272549" cy="646331"/>
          </a:xfrm>
          <a:prstGeom prst="rect">
            <a:avLst/>
          </a:prstGeom>
          <a:noFill/>
        </p:spPr>
        <p:txBody>
          <a:bodyPr wrap="square" rtlCol="0">
            <a:spAutoFit/>
          </a:bodyPr>
          <a:lstStyle/>
          <a:p>
            <a:r>
              <a:rPr lang="en-US" altLang="zh-CN" sz="3600" dirty="0">
                <a:solidFill>
                  <a:srgbClr val="FF0000"/>
                </a:solidFill>
                <a:latin typeface="Calibri" panose="020F0502020204030204" pitchFamily="34" charset="0"/>
                <a:ea typeface="Calibri" panose="020F0502020204030204" pitchFamily="34" charset="0"/>
                <a:cs typeface="Calibri" panose="020F0502020204030204" pitchFamily="34" charset="0"/>
              </a:rPr>
              <a:t>Linearity</a:t>
            </a:r>
            <a:endParaRPr lang="zh-CN" altLang="en-US" sz="3600" dirty="0">
              <a:solidFill>
                <a:srgbClr val="FF0000"/>
              </a:solidFill>
              <a:latin typeface="Calibri" panose="020F0502020204030204" pitchFamily="34" charset="0"/>
              <a:cs typeface="Calibri" panose="020F0502020204030204" pitchFamily="34" charset="0"/>
            </a:endParaRPr>
          </a:p>
        </p:txBody>
      </p:sp>
      <p:sp>
        <p:nvSpPr>
          <p:cNvPr id="27" name="文本框 26">
            <a:extLst>
              <a:ext uri="{FF2B5EF4-FFF2-40B4-BE49-F238E27FC236}">
                <a16:creationId xmlns:a16="http://schemas.microsoft.com/office/drawing/2014/main" id="{CDDF07EB-D320-4735-BDEC-5272415B6C3B}"/>
              </a:ext>
            </a:extLst>
          </p:cNvPr>
          <p:cNvSpPr txBox="1"/>
          <p:nvPr/>
        </p:nvSpPr>
        <p:spPr>
          <a:xfrm>
            <a:off x="8074938" y="2667650"/>
            <a:ext cx="2272549" cy="646331"/>
          </a:xfrm>
          <a:prstGeom prst="rect">
            <a:avLst/>
          </a:prstGeom>
          <a:noFill/>
        </p:spPr>
        <p:txBody>
          <a:bodyPr wrap="square" rtlCol="0">
            <a:spAutoFit/>
          </a:bodyPr>
          <a:lstStyle/>
          <a:p>
            <a:r>
              <a:rPr lang="en-US" altLang="zh-CN" sz="3600" dirty="0">
                <a:solidFill>
                  <a:srgbClr val="FF0000"/>
                </a:solidFill>
                <a:latin typeface="Calibri" panose="020F0502020204030204" pitchFamily="34" charset="0"/>
                <a:ea typeface="Calibri" panose="020F0502020204030204" pitchFamily="34" charset="0"/>
                <a:cs typeface="Calibri" panose="020F0502020204030204" pitchFamily="34" charset="0"/>
              </a:rPr>
              <a:t>Positivity</a:t>
            </a:r>
            <a:endParaRPr lang="zh-CN" altLang="en-US" sz="3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530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animBg="1"/>
      <p:bldP spid="8" grpId="0"/>
      <p:bldP spid="9" grpId="0"/>
      <p:bldP spid="10" grpId="0"/>
      <p:bldP spid="15" grpId="0"/>
      <p:bldP spid="16" grpId="0"/>
      <p:bldP spid="17" grpId="0" animBg="1"/>
      <p:bldP spid="18" grpId="0"/>
      <p:bldP spid="22"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1D3DBD-8299-415C-A350-1ECEE0C00CC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888A3EC-AFE2-4121-A343-04DC87480372}"/>
              </a:ext>
            </a:extLst>
          </p:cNvPr>
          <p:cNvSpPr>
            <a:spLocks noGrp="1"/>
          </p:cNvSpPr>
          <p:nvPr>
            <p:ph idx="1"/>
          </p:nvPr>
        </p:nvSpPr>
        <p:spPr/>
        <p:txBody>
          <a:bodyPr/>
          <a:lstStyle/>
          <a:p>
            <a:endParaRPr lang="zh-CN" altLang="en-US" dirty="0"/>
          </a:p>
        </p:txBody>
      </p:sp>
      <p:pic>
        <p:nvPicPr>
          <p:cNvPr id="5" name="图片 4">
            <a:extLst>
              <a:ext uri="{FF2B5EF4-FFF2-40B4-BE49-F238E27FC236}">
                <a16:creationId xmlns:a16="http://schemas.microsoft.com/office/drawing/2014/main" id="{E6EC253F-0E37-482E-8C4C-4230B0678E82}"/>
              </a:ext>
            </a:extLst>
          </p:cNvPr>
          <p:cNvPicPr>
            <a:picLocks noChangeAspect="1"/>
          </p:cNvPicPr>
          <p:nvPr/>
        </p:nvPicPr>
        <p:blipFill>
          <a:blip r:embed="rId3"/>
          <a:stretch>
            <a:fillRect/>
          </a:stretch>
        </p:blipFill>
        <p:spPr>
          <a:xfrm>
            <a:off x="378818" y="72894"/>
            <a:ext cx="3787830" cy="4616777"/>
          </a:xfrm>
          <a:prstGeom prst="rect">
            <a:avLst/>
          </a:prstGeom>
        </p:spPr>
      </p:pic>
      <p:pic>
        <p:nvPicPr>
          <p:cNvPr id="7" name="图片 6">
            <a:extLst>
              <a:ext uri="{FF2B5EF4-FFF2-40B4-BE49-F238E27FC236}">
                <a16:creationId xmlns:a16="http://schemas.microsoft.com/office/drawing/2014/main" id="{1523A33D-6F8B-4304-85E9-851C561379C4}"/>
              </a:ext>
            </a:extLst>
          </p:cNvPr>
          <p:cNvPicPr>
            <a:picLocks noChangeAspect="1"/>
          </p:cNvPicPr>
          <p:nvPr/>
        </p:nvPicPr>
        <p:blipFill>
          <a:blip r:embed="rId4"/>
          <a:stretch>
            <a:fillRect/>
          </a:stretch>
        </p:blipFill>
        <p:spPr>
          <a:xfrm>
            <a:off x="4519342" y="42257"/>
            <a:ext cx="3506012" cy="4647414"/>
          </a:xfrm>
          <a:prstGeom prst="rect">
            <a:avLst/>
          </a:prstGeom>
        </p:spPr>
      </p:pic>
      <p:pic>
        <p:nvPicPr>
          <p:cNvPr id="9" name="图片 8">
            <a:extLst>
              <a:ext uri="{FF2B5EF4-FFF2-40B4-BE49-F238E27FC236}">
                <a16:creationId xmlns:a16="http://schemas.microsoft.com/office/drawing/2014/main" id="{01A52A01-AAA9-4E72-BBAA-CEF88FE2CB21}"/>
              </a:ext>
            </a:extLst>
          </p:cNvPr>
          <p:cNvPicPr>
            <a:picLocks noChangeAspect="1"/>
          </p:cNvPicPr>
          <p:nvPr/>
        </p:nvPicPr>
        <p:blipFill>
          <a:blip r:embed="rId5"/>
          <a:stretch>
            <a:fillRect/>
          </a:stretch>
        </p:blipFill>
        <p:spPr>
          <a:xfrm>
            <a:off x="8378048" y="42257"/>
            <a:ext cx="3571550" cy="4689671"/>
          </a:xfrm>
          <a:prstGeom prst="rect">
            <a:avLst/>
          </a:prstGeom>
        </p:spPr>
      </p:pic>
      <p:pic>
        <p:nvPicPr>
          <p:cNvPr id="11" name="图片 10">
            <a:extLst>
              <a:ext uri="{FF2B5EF4-FFF2-40B4-BE49-F238E27FC236}">
                <a16:creationId xmlns:a16="http://schemas.microsoft.com/office/drawing/2014/main" id="{A2E278E0-6102-4FEB-8141-10C5FC89F958}"/>
              </a:ext>
            </a:extLst>
          </p:cNvPr>
          <p:cNvPicPr>
            <a:picLocks noChangeAspect="1"/>
          </p:cNvPicPr>
          <p:nvPr/>
        </p:nvPicPr>
        <p:blipFill>
          <a:blip r:embed="rId6"/>
          <a:stretch>
            <a:fillRect/>
          </a:stretch>
        </p:blipFill>
        <p:spPr>
          <a:xfrm>
            <a:off x="1847807" y="1690688"/>
            <a:ext cx="3846737" cy="5032375"/>
          </a:xfrm>
          <a:prstGeom prst="rect">
            <a:avLst/>
          </a:prstGeom>
        </p:spPr>
      </p:pic>
      <p:pic>
        <p:nvPicPr>
          <p:cNvPr id="13" name="图片 12">
            <a:extLst>
              <a:ext uri="{FF2B5EF4-FFF2-40B4-BE49-F238E27FC236}">
                <a16:creationId xmlns:a16="http://schemas.microsoft.com/office/drawing/2014/main" id="{55C78671-DFBD-4390-9BF5-92F2FE0C3F34}"/>
              </a:ext>
            </a:extLst>
          </p:cNvPr>
          <p:cNvPicPr>
            <a:picLocks noChangeAspect="1"/>
          </p:cNvPicPr>
          <p:nvPr/>
        </p:nvPicPr>
        <p:blipFill>
          <a:blip r:embed="rId7"/>
          <a:stretch>
            <a:fillRect/>
          </a:stretch>
        </p:blipFill>
        <p:spPr>
          <a:xfrm>
            <a:off x="5891753" y="1611718"/>
            <a:ext cx="3936969" cy="5246282"/>
          </a:xfrm>
          <a:prstGeom prst="rect">
            <a:avLst/>
          </a:prstGeom>
        </p:spPr>
      </p:pic>
    </p:spTree>
    <p:extLst>
      <p:ext uri="{BB962C8B-B14F-4D97-AF65-F5344CB8AC3E}">
        <p14:creationId xmlns:p14="http://schemas.microsoft.com/office/powerpoint/2010/main" val="69063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84906E-1BC3-44D9-B034-DA9CAB1D11E5}"/>
              </a:ext>
            </a:extLst>
          </p:cNvPr>
          <p:cNvSpPr>
            <a:spLocks noGrp="1"/>
          </p:cNvSpPr>
          <p:nvPr>
            <p:ph type="title"/>
          </p:nvPr>
        </p:nvSpPr>
        <p:spPr/>
        <p:txBody>
          <a:bodyPr/>
          <a:lstStyle/>
          <a:p>
            <a:r>
              <a:rPr lang="en-US" altLang="zh-CN" dirty="0">
                <a:latin typeface="Calibri" panose="020F0502020204030204" pitchFamily="34" charset="0"/>
                <a:cs typeface="Calibri" panose="020F0502020204030204" pitchFamily="34" charset="0"/>
              </a:rPr>
              <a:t>Remarks</a:t>
            </a:r>
            <a:endParaRPr lang="zh-CN"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7" name="内容占位符 2">
                <a:extLst>
                  <a:ext uri="{FF2B5EF4-FFF2-40B4-BE49-F238E27FC236}">
                    <a16:creationId xmlns:a16="http://schemas.microsoft.com/office/drawing/2014/main" id="{6A72F7D3-7FBE-4A0F-90BE-502733FDA693}"/>
                  </a:ext>
                </a:extLst>
              </p:cNvPr>
              <p:cNvSpPr>
                <a:spLocks noGrp="1"/>
              </p:cNvSpPr>
              <p:nvPr>
                <p:ph idx="1"/>
              </p:nvPr>
            </p:nvSpPr>
            <p:spPr>
              <a:xfrm>
                <a:off x="970175" y="1690688"/>
                <a:ext cx="10304283" cy="4351338"/>
              </a:xfrm>
            </p:spPr>
            <p:txBody>
              <a:bodyPr/>
              <a:lstStyle/>
              <a:p>
                <a:r>
                  <a:rPr lang="en-US" altLang="zh-CN" dirty="0">
                    <a:latin typeface="Calibri" panose="020F0502020204030204" pitchFamily="34" charset="0"/>
                    <a:cs typeface="Calibri" panose="020F0502020204030204" pitchFamily="34" charset="0"/>
                  </a:rPr>
                  <a:t>The only requirement for </a:t>
                </a:r>
                <a14:m>
                  <m:oMath xmlns:m="http://schemas.openxmlformats.org/officeDocument/2006/math">
                    <m:r>
                      <a:rPr lang="en-US" altLang="zh-CN" b="0" i="1" smtClean="0">
                        <a:latin typeface="Cambria Math" panose="02040503050406030204" pitchFamily="18" charset="0"/>
                        <a:cs typeface="Calibri" panose="020F0502020204030204" pitchFamily="34" charset="0"/>
                      </a:rPr>
                      <m:t>ℳ</m:t>
                    </m:r>
                  </m:oMath>
                </a14:m>
                <a:r>
                  <a:rPr lang="en-US" altLang="zh-CN" dirty="0">
                    <a:latin typeface="Calibri" panose="020F0502020204030204" pitchFamily="34" charset="0"/>
                    <a:cs typeface="Calibri" panose="020F0502020204030204" pitchFamily="34" charset="0"/>
                  </a:rPr>
                  <a:t> is positivity, so theorem works for all physical operations including measurement and post-selection.</a:t>
                </a:r>
              </a:p>
              <a:p>
                <a:endParaRPr lang="en-US" altLang="zh-CN" dirty="0">
                  <a:latin typeface="Calibri" panose="020F0502020204030204" pitchFamily="34" charset="0"/>
                  <a:cs typeface="Calibri" panose="020F0502020204030204" pitchFamily="34" charset="0"/>
                </a:endParaRPr>
              </a:p>
              <a:p>
                <a:r>
                  <a:rPr lang="en-US" altLang="zh-CN" dirty="0">
                    <a:latin typeface="Calibri" panose="020F0502020204030204" pitchFamily="34" charset="0"/>
                    <a:cs typeface="Calibri" panose="020F0502020204030204" pitchFamily="34" charset="0"/>
                  </a:rPr>
                  <a:t>It can be easily generalized to channel case: it is impossible to transform a finite copy of channel into an input-dependent unitary.</a:t>
                </a:r>
              </a:p>
            </p:txBody>
          </p:sp>
        </mc:Choice>
        <mc:Fallback xmlns="">
          <p:sp>
            <p:nvSpPr>
              <p:cNvPr id="7" name="内容占位符 2">
                <a:extLst>
                  <a:ext uri="{FF2B5EF4-FFF2-40B4-BE49-F238E27FC236}">
                    <a16:creationId xmlns:a16="http://schemas.microsoft.com/office/drawing/2014/main" id="{6A72F7D3-7FBE-4A0F-90BE-502733FDA693}"/>
                  </a:ext>
                </a:extLst>
              </p:cNvPr>
              <p:cNvSpPr>
                <a:spLocks noGrp="1" noRot="1" noChangeAspect="1" noMove="1" noResize="1" noEditPoints="1" noAdjustHandles="1" noChangeArrowheads="1" noChangeShapeType="1" noTextEdit="1"/>
              </p:cNvSpPr>
              <p:nvPr>
                <p:ph idx="1"/>
              </p:nvPr>
            </p:nvSpPr>
            <p:spPr>
              <a:xfrm>
                <a:off x="970175" y="1690688"/>
                <a:ext cx="10304283" cy="4351338"/>
              </a:xfrm>
              <a:blipFill>
                <a:blip r:embed="rId3"/>
                <a:stretch>
                  <a:fillRect l="-1065" t="-22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0944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TotalTime>
  <Words>1611</Words>
  <Application>Microsoft Office PowerPoint</Application>
  <PresentationFormat>宽屏</PresentationFormat>
  <Paragraphs>164</Paragraphs>
  <Slides>15</Slides>
  <Notes>14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等线</vt:lpstr>
      <vt:lpstr>等线 Light</vt:lpstr>
      <vt:lpstr>Arial</vt:lpstr>
      <vt:lpstr>Calibri</vt:lpstr>
      <vt:lpstr>Cambria Math</vt:lpstr>
      <vt:lpstr>Office 主题​​</vt:lpstr>
      <vt:lpstr>No Universal Purification in Quantum Mechanics</vt:lpstr>
      <vt:lpstr>Purification</vt:lpstr>
      <vt:lpstr>With fixed output</vt:lpstr>
      <vt:lpstr>Without fixed output</vt:lpstr>
      <vt:lpstr>No Purification Theorem</vt:lpstr>
      <vt:lpstr>No Purification Theorem</vt:lpstr>
      <vt:lpstr>Proof</vt:lpstr>
      <vt:lpstr>PowerPoint 演示文稿</vt:lpstr>
      <vt:lpstr>Remarks</vt:lpstr>
      <vt:lpstr>Approximate Purification Theorem</vt:lpstr>
      <vt:lpstr>Approximate Purification Theorem</vt:lpstr>
      <vt:lpstr>Dilation State Preparation</vt:lpstr>
      <vt:lpstr>Dilation State Preparation</vt:lpstr>
      <vt:lpstr>Take-home messages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Universal Purification in Quantum Mechanics</dc:title>
  <dc:creator>qubithuan@gmail.com</dc:creator>
  <cp:lastModifiedBy>qubithuan@gmail.com</cp:lastModifiedBy>
  <cp:revision>56</cp:revision>
  <dcterms:created xsi:type="dcterms:W3CDTF">2025-11-22T06:25:59Z</dcterms:created>
  <dcterms:modified xsi:type="dcterms:W3CDTF">2026-03-16T03:34:02Z</dcterms:modified>
</cp:coreProperties>
</file>