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7" r:id="rId2"/>
    <p:sldId id="340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68" r:id="rId12"/>
    <p:sldId id="350" r:id="rId13"/>
    <p:sldId id="351" r:id="rId14"/>
    <p:sldId id="352" r:id="rId15"/>
    <p:sldId id="353" r:id="rId16"/>
    <p:sldId id="355" r:id="rId17"/>
    <p:sldId id="356" r:id="rId18"/>
    <p:sldId id="354" r:id="rId19"/>
    <p:sldId id="357" r:id="rId20"/>
    <p:sldId id="359" r:id="rId21"/>
    <p:sldId id="358" r:id="rId22"/>
    <p:sldId id="360" r:id="rId23"/>
    <p:sldId id="362" r:id="rId24"/>
    <p:sldId id="363" r:id="rId25"/>
    <p:sldId id="367" r:id="rId26"/>
    <p:sldId id="334" r:id="rId27"/>
    <p:sldId id="364" r:id="rId28"/>
    <p:sldId id="365" r:id="rId29"/>
    <p:sldId id="337" r:id="rId30"/>
    <p:sldId id="366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4472C4"/>
    <a:srgbClr val="616161"/>
    <a:srgbClr val="FFD966"/>
    <a:srgbClr val="C5E0B4"/>
    <a:srgbClr val="B4C7E7"/>
    <a:srgbClr val="14294C"/>
    <a:srgbClr val="DAE3F3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37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FF276-8BEB-46A1-AFB8-312606DFA2C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48CA1-45AD-4971-A190-29C584A0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6EFF-A178-7782-001D-33F1BA464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7D205-878C-1B40-03A5-290889AC0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8BFE0-B696-2D53-3F65-4C6834E4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123520-0C98-4362-9CC4-CFDAACEC5438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55164-2364-2C4D-F7E4-1BFE2735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867FF-CF54-FC64-8B2F-9DDCEAFD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EFC9-0E42-DA42-51C7-C30DA1C5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A0418-835C-F9CC-E96B-D0D9A718F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8627A-0657-6453-A1DA-5B829A29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5D0FF-1A62-4E4F-871C-C475965ACBC9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8BCEC-BF6D-7852-F7EE-0C2391E1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4C371-757C-175A-E8FB-45390BF1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F3B8E-D5AA-E054-5944-336CFCDEB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407CB-D31D-E664-AD0E-590F411CC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C157F-CFA4-5F3E-7E4F-96E40D17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C1EFF9-8752-47A1-8224-DD2D0A37602A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3E15B-EFC8-1569-98BA-25C0C491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B18B2-CABA-F488-E53F-1F9E087E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E9CC-163F-2697-4085-D1B23032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399"/>
            <a:ext cx="10515600" cy="1057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2D50-F473-4F4E-5A24-638CA13A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762"/>
            <a:ext cx="10515600" cy="4880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360C0-AA7B-FA52-A2D2-EDE39AC5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48A42-A96B-4D8E-96F8-3802EEBC6C8F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1179F-C78E-CD60-87E8-116E7A9C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4A58D-22FC-C218-CD6D-E420F8CB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5A81-D221-C7C4-445C-031E30F9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E0515-DAFA-8EF5-2038-057DBC0DD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4C07-27DA-D875-2574-213180BC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D79AF6-80E6-4B36-ABA9-148BAB3F88BC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84C7A-8FED-8FAE-A5EC-06D935AE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9E441-65F3-4778-6CE1-F25D8DE9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6552-FCA5-5619-4875-F29B42FE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B314-2BC1-5B7D-920C-E46904D46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C5852-45A1-5342-718B-ECE71D453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9C9AD-91E2-1F2F-1453-5FCE3808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1E46CB-E354-4D57-B832-5DB9764752C0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553D8-2867-DBCE-CBE4-C0D88D07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75097-5B8E-F127-A91C-4FDB8F4F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8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E66C-FB3D-E559-4E4D-A909599E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D6E50-27EE-4602-7BF7-17E722673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BFD94-2A5B-2807-8717-9378E9A7D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8A9EC-C9F0-EF77-21B5-0F58D7623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C4553-2F2A-CC3C-0E62-7446AA546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4CC3D-5795-CC5A-AEE5-2775D67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9E1DF-2B59-4F3E-B59C-DD876D8C3ADE}" type="datetime1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DC83C-953B-E178-6111-D6D0D6F1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D392F-ECDE-D074-D1AB-513D6D9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4CE9-CD96-0DFD-D1C4-72484597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C9B15-6261-2B70-FEE3-FC64E5CC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B4C3E-3E92-410B-8529-3ECBC0506F10}" type="datetime1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1136C-A8A7-381F-3233-7B421102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53223-D079-06F0-59D6-CE74813A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42F9D3-1DAF-1AD2-F265-AFBA4369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14D4C-5BC5-4FEF-98E6-578B69BB7851}" type="datetime1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05446-9E21-DEA2-2808-BDC3B36B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B79BB-7C11-868B-611F-CD26B6A6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5CE4-DDDA-4B0B-C7B6-FC575F01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52737-A046-B53A-79FA-0BB8933B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6DEA1-494C-0266-E8C0-B4AB7CD4A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FB1ED-7D18-F38D-0DAE-841BD500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32EE4-86E2-4230-B873-EABE13809350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1CE11-D466-AB2A-0097-B3B5F371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7D125-3AF4-FC11-79B9-7D123E8A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80F0-9E07-632B-31E8-E78D25CE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500A9-89A5-7D9C-B9C1-BD8FF7533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17798-395A-E63D-DDF1-674289B39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1BE40-6C49-60B4-28E5-EC66DFF9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C9ED63-57D4-4532-8AF7-31B6B130C6CC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06ABB-A3A2-696B-E210-5DACF59A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C00CA-2437-6829-00A2-760BA1CD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0FE145-A31E-E496-9F62-3E4D86D7DDEB}"/>
              </a:ext>
            </a:extLst>
          </p:cNvPr>
          <p:cNvSpPr/>
          <p:nvPr/>
        </p:nvSpPr>
        <p:spPr>
          <a:xfrm>
            <a:off x="0" y="6362700"/>
            <a:ext cx="12192000" cy="495300"/>
          </a:xfrm>
          <a:prstGeom prst="rect">
            <a:avLst/>
          </a:prstGeom>
          <a:solidFill>
            <a:srgbClr val="14294C"/>
          </a:solidFill>
          <a:ln>
            <a:solidFill>
              <a:srgbClr val="142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FB667-5C3C-4A12-6615-746B00CF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E0F0A-625E-C661-0D98-4BA6E8DB2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4640"/>
            <a:ext cx="10515600" cy="4612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83D15-9FBB-6CCE-9351-195154DC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43438"/>
            <a:ext cx="753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1822-BC9D-C401-117C-313E0A65B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760" y="6443438"/>
            <a:ext cx="1082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1C4CDFB-F3D7-4286-BE8E-2089EF614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531.pn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54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1" Type="http://schemas.openxmlformats.org/officeDocument/2006/relationships/image" Target="../media/image210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86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7.png"/><Relationship Id="rId24" Type="http://schemas.openxmlformats.org/officeDocument/2006/relationships/image" Target="../media/image213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14" Type="http://schemas.openxmlformats.org/officeDocument/2006/relationships/image" Target="../media/image88.png"/><Relationship Id="rId22" Type="http://schemas.openxmlformats.org/officeDocument/2006/relationships/image" Target="../media/image2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90.png"/><Relationship Id="rId16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7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19" Type="http://schemas.openxmlformats.org/officeDocument/2006/relationships/image" Target="../media/image12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0.png"/><Relationship Id="rId4" Type="http://schemas.openxmlformats.org/officeDocument/2006/relationships/image" Target="../media/image13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60.png"/><Relationship Id="rId3" Type="http://schemas.openxmlformats.org/officeDocument/2006/relationships/image" Target="../media/image135.png"/><Relationship Id="rId7" Type="http://schemas.openxmlformats.org/officeDocument/2006/relationships/image" Target="../media/image322.png"/><Relationship Id="rId12" Type="http://schemas.openxmlformats.org/officeDocument/2006/relationships/image" Target="../media/image33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137.png"/><Relationship Id="rId9" Type="http://schemas.openxmlformats.org/officeDocument/2006/relationships/image" Target="../media/image8.png"/><Relationship Id="rId14" Type="http://schemas.openxmlformats.org/officeDocument/2006/relationships/image" Target="../media/image3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60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3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Relationship Id="rId14" Type="http://schemas.openxmlformats.org/officeDocument/2006/relationships/image" Target="../media/image33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qit.George@gmail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60.png"/><Relationship Id="rId3" Type="http://schemas.openxmlformats.org/officeDocument/2006/relationships/image" Target="../media/image320.png"/><Relationship Id="rId7" Type="http://schemas.openxmlformats.org/officeDocument/2006/relationships/image" Target="../media/image8.png"/><Relationship Id="rId12" Type="http://schemas.openxmlformats.org/officeDocument/2006/relationships/image" Target="../media/image3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2.png"/><Relationship Id="rId4" Type="http://schemas.openxmlformats.org/officeDocument/2006/relationships/image" Target="../media/image321.png"/><Relationship Id="rId14" Type="http://schemas.openxmlformats.org/officeDocument/2006/relationships/image" Target="../media/image3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0BC7-E00F-4A5F-B0CE-145F22C19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55C1-9081-F23D-1CF7-D789FE005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1075944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“Fully Quantum” Correlations via Non-Commutative Probability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BBF0-A323-AE01-4DB0-F7005A052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0050"/>
            <a:ext cx="9144000" cy="453470"/>
          </a:xfrm>
        </p:spPr>
        <p:txBody>
          <a:bodyPr/>
          <a:lstStyle/>
          <a:p>
            <a:r>
              <a:rPr lang="en-US" dirty="0" err="1"/>
              <a:t>arXiv</a:t>
            </a:r>
            <a:r>
              <a:rPr lang="en-US" dirty="0"/>
              <a:t>: 2505.15281 (to be updated soon) </a:t>
            </a:r>
          </a:p>
        </p:txBody>
      </p:sp>
      <p:pic>
        <p:nvPicPr>
          <p:cNvPr id="4" name="Picture 3" descr="A person wearing glasses and a pink shirt&#10;&#10;AI-generated content may be incorrect.">
            <a:extLst>
              <a:ext uri="{FF2B5EF4-FFF2-40B4-BE49-F238E27FC236}">
                <a16:creationId xmlns:a16="http://schemas.microsoft.com/office/drawing/2014/main" id="{1F02BE85-2413-6C1F-47FE-518C5AA8D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/>
          <a:stretch>
            <a:fillRect/>
          </a:stretch>
        </p:blipFill>
        <p:spPr>
          <a:xfrm>
            <a:off x="7048941" y="4185269"/>
            <a:ext cx="1047950" cy="1352804"/>
          </a:xfrm>
          <a:prstGeom prst="rect">
            <a:avLst/>
          </a:prstGeom>
          <a:ln w="38100">
            <a:solidFill>
              <a:srgbClr val="2F5597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A919B-1568-DB76-0EFA-528FD2E941A1}"/>
              </a:ext>
            </a:extLst>
          </p:cNvPr>
          <p:cNvSpPr txBox="1"/>
          <p:nvPr/>
        </p:nvSpPr>
        <p:spPr>
          <a:xfrm>
            <a:off x="6371309" y="5552280"/>
            <a:ext cx="236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Marco Tomamichel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D6DF70-BD9B-88B2-5982-2767143AD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2219"/>
          <a:stretch>
            <a:fillRect/>
          </a:stretch>
        </p:blipFill>
        <p:spPr>
          <a:xfrm>
            <a:off x="173028" y="84876"/>
            <a:ext cx="2974015" cy="105632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CF03E-2AC9-692B-BEA2-2EDB2914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84CB9-D76E-8720-48E1-92BB7D350D4D}"/>
              </a:ext>
            </a:extLst>
          </p:cNvPr>
          <p:cNvSpPr txBox="1"/>
          <p:nvPr/>
        </p:nvSpPr>
        <p:spPr>
          <a:xfrm>
            <a:off x="3546590" y="5695336"/>
            <a:ext cx="236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Ian George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242EEA6-FC02-ED16-4AD4-865691653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t="13095" r="18748" b="6556"/>
          <a:stretch>
            <a:fillRect/>
          </a:stretch>
        </p:blipFill>
        <p:spPr bwMode="auto">
          <a:xfrm>
            <a:off x="4190065" y="4185269"/>
            <a:ext cx="1079938" cy="1367011"/>
          </a:xfrm>
          <a:prstGeom prst="rect">
            <a:avLst/>
          </a:prstGeom>
          <a:noFill/>
          <a:ln w="38100">
            <a:solidFill>
              <a:srgbClr val="2F559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0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C477139F-05AE-C393-A59A-6CA55D0EA445}"/>
              </a:ext>
            </a:extLst>
          </p:cNvPr>
          <p:cNvGrpSpPr/>
          <p:nvPr/>
        </p:nvGrpSpPr>
        <p:grpSpPr>
          <a:xfrm>
            <a:off x="4143736" y="1430199"/>
            <a:ext cx="4816223" cy="3805305"/>
            <a:chOff x="4143736" y="1430199"/>
            <a:chExt cx="4816223" cy="380530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96A55F-50F4-DF7E-22FE-C6780E523A8D}"/>
                </a:ext>
              </a:extLst>
            </p:cNvPr>
            <p:cNvSpPr/>
            <p:nvPr/>
          </p:nvSpPr>
          <p:spPr>
            <a:xfrm>
              <a:off x="4143736" y="1430199"/>
              <a:ext cx="483064" cy="3805305"/>
            </a:xfrm>
            <a:prstGeom prst="rect">
              <a:avLst/>
            </a:prstGeom>
            <a:solidFill>
              <a:srgbClr val="FFD96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18352ED-1F41-3B97-2DB7-083535675DFD}"/>
                    </a:ext>
                  </a:extLst>
                </p:cNvPr>
                <p:cNvSpPr txBox="1"/>
                <p:nvPr/>
              </p:nvSpPr>
              <p:spPr>
                <a:xfrm>
                  <a:off x="5029893" y="1699431"/>
                  <a:ext cx="3930066" cy="6312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18352ED-1F41-3B97-2DB7-083535675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893" y="1699431"/>
                  <a:ext cx="3930066" cy="6312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FEAE695-0579-4717-7F3E-5EBAD2A3ABC2}"/>
                </a:ext>
              </a:extLst>
            </p:cNvPr>
            <p:cNvCxnSpPr>
              <a:stCxn id="33" idx="1"/>
            </p:cNvCxnSpPr>
            <p:nvPr/>
          </p:nvCxnSpPr>
          <p:spPr>
            <a:xfrm flipH="1" flipV="1">
              <a:off x="4544128" y="2015062"/>
              <a:ext cx="485765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1806AC-C8F5-DA0D-66CE-6B6DE2CE9073}"/>
              </a:ext>
            </a:extLst>
          </p:cNvPr>
          <p:cNvGrpSpPr/>
          <p:nvPr/>
        </p:nvGrpSpPr>
        <p:grpSpPr>
          <a:xfrm>
            <a:off x="4411947" y="2576150"/>
            <a:ext cx="6958047" cy="1740557"/>
            <a:chOff x="4411947" y="2576150"/>
            <a:chExt cx="6958047" cy="174055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ED5A14-8EEF-8D6B-C622-3F8ADEF74695}"/>
                </a:ext>
              </a:extLst>
            </p:cNvPr>
            <p:cNvSpPr/>
            <p:nvPr/>
          </p:nvSpPr>
          <p:spPr>
            <a:xfrm>
              <a:off x="4411947" y="2576150"/>
              <a:ext cx="6958047" cy="1740557"/>
            </a:xfrm>
            <a:prstGeom prst="rect">
              <a:avLst/>
            </a:prstGeom>
            <a:solidFill>
              <a:srgbClr val="C5E0B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359FEC1-076F-0098-8879-211B96DF12C5}"/>
                    </a:ext>
                  </a:extLst>
                </p:cNvPr>
                <p:cNvSpPr txBox="1"/>
                <p:nvPr/>
              </p:nvSpPr>
              <p:spPr>
                <a:xfrm>
                  <a:off x="4743572" y="2652711"/>
                  <a:ext cx="2166747" cy="511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a14:m>
                  <a:r>
                    <a:rPr lang="en-US" sz="2800" b="1" dirty="0"/>
                    <a:t> </a:t>
                  </a:r>
                  <a:r>
                    <a:rPr lang="en-US" sz="2800" dirty="0"/>
                    <a:t>may be CP</a:t>
                  </a:r>
                  <a:endParaRPr lang="en-US" sz="2800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359FEC1-076F-0098-8879-211B96DF12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572" y="2652711"/>
                  <a:ext cx="2166747" cy="511807"/>
                </a:xfrm>
                <a:prstGeom prst="rect">
                  <a:avLst/>
                </a:prstGeom>
                <a:blipFill>
                  <a:blip r:embed="rId3"/>
                  <a:stretch>
                    <a:fillRect l="-1685" t="-13095" r="-8989" b="-34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18D2A1-D7ED-86F2-ABD2-1E9564273594}"/>
              </a:ext>
            </a:extLst>
          </p:cNvPr>
          <p:cNvGrpSpPr/>
          <p:nvPr/>
        </p:nvGrpSpPr>
        <p:grpSpPr>
          <a:xfrm>
            <a:off x="1169043" y="2576151"/>
            <a:ext cx="3233487" cy="1740556"/>
            <a:chOff x="1169043" y="2576151"/>
            <a:chExt cx="3233487" cy="17405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27C696-41B2-8AD6-18A2-3FC43B682844}"/>
                </a:ext>
              </a:extLst>
            </p:cNvPr>
            <p:cNvSpPr/>
            <p:nvPr/>
          </p:nvSpPr>
          <p:spPr>
            <a:xfrm>
              <a:off x="1169043" y="2576151"/>
              <a:ext cx="3233487" cy="1740556"/>
            </a:xfrm>
            <a:prstGeom prst="rect">
              <a:avLst/>
            </a:prstGeom>
            <a:solidFill>
              <a:srgbClr val="B4C7E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E78D5C-6BA9-F564-BA9A-CA7B3C11EBD6}"/>
                    </a:ext>
                  </a:extLst>
                </p:cNvPr>
                <p:cNvSpPr txBox="1"/>
                <p:nvPr/>
              </p:nvSpPr>
              <p:spPr>
                <a:xfrm>
                  <a:off x="1517259" y="2698860"/>
                  <a:ext cx="2166747" cy="4653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a14:m>
                  <a:r>
                    <a:rPr lang="en-US" sz="2800" b="1" dirty="0"/>
                    <a:t> </a:t>
                  </a:r>
                  <a:r>
                    <a:rPr lang="en-US" sz="2800" dirty="0"/>
                    <a:t>may be CP</a:t>
                  </a:r>
                  <a:endParaRPr lang="en-US" sz="2800" b="1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E78D5C-6BA9-F564-BA9A-CA7B3C11EB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259" y="2698860"/>
                  <a:ext cx="2166747" cy="465384"/>
                </a:xfrm>
                <a:prstGeom prst="rect">
                  <a:avLst/>
                </a:prstGeom>
                <a:blipFill>
                  <a:blip r:embed="rId4"/>
                  <a:stretch>
                    <a:fillRect l="-1690" t="-22368" r="-9014" b="-3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AB90DC-DC82-7CAC-4B97-69BB1934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Operator Monotone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ED4-7040-F261-A038-31924FAB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8588CA-9B66-0918-BA89-79216F1DBB10}"/>
                  </a:ext>
                </a:extLst>
              </p:cNvPr>
              <p:cNvSpPr txBox="1"/>
              <p:nvPr/>
            </p:nvSpPr>
            <p:spPr>
              <a:xfrm>
                <a:off x="1185239" y="3543871"/>
                <a:ext cx="1215717" cy="611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/>
                  <a:t>HM: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8588CA-9B66-0918-BA89-79216F1DB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239" y="3543871"/>
                <a:ext cx="1215717" cy="611578"/>
              </a:xfrm>
              <a:prstGeom prst="rect">
                <a:avLst/>
              </a:prstGeom>
              <a:blipFill>
                <a:blip r:embed="rId5"/>
                <a:stretch>
                  <a:fillRect l="-17500" t="-1980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A613BDF-33C1-2289-F0C5-118C9DF6EC7A}"/>
              </a:ext>
            </a:extLst>
          </p:cNvPr>
          <p:cNvGrpSpPr/>
          <p:nvPr/>
        </p:nvGrpSpPr>
        <p:grpSpPr>
          <a:xfrm>
            <a:off x="8941626" y="3553036"/>
            <a:ext cx="2368826" cy="610680"/>
            <a:chOff x="8941626" y="3553036"/>
            <a:chExt cx="2368826" cy="610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26A430-077C-BFC1-CA2E-60613376C2F5}"/>
                    </a:ext>
                  </a:extLst>
                </p:cNvPr>
                <p:cNvSpPr txBox="1"/>
                <p:nvPr/>
              </p:nvSpPr>
              <p:spPr>
                <a:xfrm>
                  <a:off x="10110765" y="3553036"/>
                  <a:ext cx="1199687" cy="610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800" dirty="0"/>
                    <a:t>AM</a:t>
                  </a:r>
                  <a:r>
                    <a:rPr lang="en-US" sz="2800" b="0" dirty="0"/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26A430-077C-BFC1-CA2E-60613376C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0765" y="3553036"/>
                  <a:ext cx="1199687" cy="610680"/>
                </a:xfrm>
                <a:prstGeom prst="rect">
                  <a:avLst/>
                </a:prstGeom>
                <a:blipFill>
                  <a:blip r:embed="rId6"/>
                  <a:stretch>
                    <a:fillRect l="-18367" t="-2000" b="-21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5416BF-C890-7E7D-7259-FEA39E6D63DC}"/>
                    </a:ext>
                  </a:extLst>
                </p:cNvPr>
                <p:cNvSpPr txBox="1"/>
                <p:nvPr/>
              </p:nvSpPr>
              <p:spPr>
                <a:xfrm>
                  <a:off x="8941626" y="3655215"/>
                  <a:ext cx="35105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5416BF-C890-7E7D-7259-FEA39E6D63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1626" y="3655215"/>
                  <a:ext cx="35105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69710F7-39B1-762B-7D31-46A375E5BA75}"/>
              </a:ext>
            </a:extLst>
          </p:cNvPr>
          <p:cNvGrpSpPr/>
          <p:nvPr/>
        </p:nvGrpSpPr>
        <p:grpSpPr>
          <a:xfrm>
            <a:off x="1169043" y="2746886"/>
            <a:ext cx="10732846" cy="589518"/>
            <a:chOff x="1169043" y="2746886"/>
            <a:chExt cx="10732846" cy="58951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CBFC0AD-790C-B71F-9001-0C4CD49B79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9043" y="3336403"/>
              <a:ext cx="10184757" cy="1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99325B-51D4-DEDD-D0CE-EFBB9B6CDF0D}"/>
                    </a:ext>
                  </a:extLst>
                </p:cNvPr>
                <p:cNvSpPr txBox="1"/>
                <p:nvPr/>
              </p:nvSpPr>
              <p:spPr>
                <a:xfrm>
                  <a:off x="7217786" y="2746886"/>
                  <a:ext cx="46841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99325B-51D4-DEDD-D0CE-EFBB9B6CD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86" y="2746886"/>
                  <a:ext cx="468410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042" t="-1667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013668-2811-31DD-B8E1-EF52AED8D7E3}"/>
              </a:ext>
            </a:extLst>
          </p:cNvPr>
          <p:cNvGrpSpPr/>
          <p:nvPr/>
        </p:nvGrpSpPr>
        <p:grpSpPr>
          <a:xfrm>
            <a:off x="3332949" y="3250598"/>
            <a:ext cx="2493997" cy="810564"/>
            <a:chOff x="3332949" y="3250598"/>
            <a:chExt cx="2493997" cy="81056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065A005-4EB9-386A-7EC8-6D0FDA150890}"/>
                </a:ext>
              </a:extLst>
            </p:cNvPr>
            <p:cNvGrpSpPr/>
            <p:nvPr/>
          </p:nvGrpSpPr>
          <p:grpSpPr>
            <a:xfrm>
              <a:off x="3332949" y="3625465"/>
              <a:ext cx="2493997" cy="435697"/>
              <a:chOff x="3332949" y="3625465"/>
              <a:chExt cx="2493997" cy="4356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37A3ADB-806B-7517-F4D4-0B904621FEBC}"/>
                      </a:ext>
                    </a:extLst>
                  </p:cNvPr>
                  <p:cNvSpPr txBox="1"/>
                  <p:nvPr/>
                </p:nvSpPr>
                <p:spPr>
                  <a:xfrm>
                    <a:off x="4677721" y="3625465"/>
                    <a:ext cx="1149225" cy="4356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2800" dirty="0"/>
                      <a:t>GM</a:t>
                    </a:r>
                    <a:r>
                      <a:rPr lang="en-US" sz="2800" b="0" dirty="0"/>
                      <a:t>: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37A3ADB-806B-7517-F4D4-0B904621FE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7721" y="3625465"/>
                    <a:ext cx="1149225" cy="43569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519" t="-22535" b="-507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C79F177-0C9D-CEFE-ACB7-34FE2638D98F}"/>
                      </a:ext>
                    </a:extLst>
                  </p:cNvPr>
                  <p:cNvSpPr txBox="1"/>
                  <p:nvPr/>
                </p:nvSpPr>
                <p:spPr>
                  <a:xfrm>
                    <a:off x="3332949" y="3630275"/>
                    <a:ext cx="351057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C79F177-0C9D-CEFE-ACB7-34FE2638D9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2949" y="3630275"/>
                    <a:ext cx="351057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19057-B852-67D7-D047-BF8B32CA8167}"/>
                </a:ext>
              </a:extLst>
            </p:cNvPr>
            <p:cNvSpPr/>
            <p:nvPr/>
          </p:nvSpPr>
          <p:spPr>
            <a:xfrm>
              <a:off x="4306081" y="3250598"/>
              <a:ext cx="171611" cy="1716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80E8FBD-6435-2CC3-D686-70B866DCB990}"/>
              </a:ext>
            </a:extLst>
          </p:cNvPr>
          <p:cNvGrpSpPr/>
          <p:nvPr/>
        </p:nvGrpSpPr>
        <p:grpSpPr>
          <a:xfrm>
            <a:off x="6181052" y="3250598"/>
            <a:ext cx="2218406" cy="953200"/>
            <a:chOff x="6181052" y="3250598"/>
            <a:chExt cx="2218406" cy="9532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D5478E0-3578-E0E7-C303-68C125E6F240}"/>
                </a:ext>
              </a:extLst>
            </p:cNvPr>
            <p:cNvGrpSpPr/>
            <p:nvPr/>
          </p:nvGrpSpPr>
          <p:grpSpPr>
            <a:xfrm>
              <a:off x="6181052" y="3537525"/>
              <a:ext cx="2218406" cy="666273"/>
              <a:chOff x="6181052" y="3537525"/>
              <a:chExt cx="2218406" cy="6662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489F807-0A11-67AA-92AF-DB92AB88A12F}"/>
                      </a:ext>
                    </a:extLst>
                  </p:cNvPr>
                  <p:cNvSpPr txBox="1"/>
                  <p:nvPr/>
                </p:nvSpPr>
                <p:spPr>
                  <a:xfrm>
                    <a:off x="6996189" y="3537525"/>
                    <a:ext cx="1403269" cy="6662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2800" dirty="0"/>
                      <a:t>LM</a:t>
                    </a:r>
                    <a:r>
                      <a:rPr lang="en-US" sz="2800" b="0" dirty="0"/>
                      <a:t>: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489F807-0A11-67AA-92AF-DB92AB88A1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6189" y="3537525"/>
                    <a:ext cx="1403269" cy="66627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652" t="-1818"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5E1C584-6F48-9DF1-3A7A-4DCDBD8FE0B6}"/>
                      </a:ext>
                    </a:extLst>
                  </p:cNvPr>
                  <p:cNvSpPr txBox="1"/>
                  <p:nvPr/>
                </p:nvSpPr>
                <p:spPr>
                  <a:xfrm>
                    <a:off x="6181052" y="3655216"/>
                    <a:ext cx="351057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5E1C584-6F48-9DF1-3A7A-4DCDBD8FE0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1052" y="3655216"/>
                    <a:ext cx="351057" cy="43088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DF1553-EBBE-C730-80FC-4D99AB9C2B74}"/>
                </a:ext>
              </a:extLst>
            </p:cNvPr>
            <p:cNvSpPr/>
            <p:nvPr/>
          </p:nvSpPr>
          <p:spPr>
            <a:xfrm>
              <a:off x="6743224" y="3250598"/>
              <a:ext cx="171611" cy="1716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DA5F24-F644-E5B9-1D0B-FB9A6167FC3B}"/>
              </a:ext>
            </a:extLst>
          </p:cNvPr>
          <p:cNvGrpSpPr/>
          <p:nvPr/>
        </p:nvGrpSpPr>
        <p:grpSpPr>
          <a:xfrm>
            <a:off x="4544128" y="1270992"/>
            <a:ext cx="1734514" cy="4168384"/>
            <a:chOff x="4544128" y="1270992"/>
            <a:chExt cx="1734514" cy="4168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5DDC3BA-77DE-69DB-2E66-F29136E78A8E}"/>
                    </a:ext>
                  </a:extLst>
                </p:cNvPr>
                <p:cNvSpPr txBox="1"/>
                <p:nvPr/>
              </p:nvSpPr>
              <p:spPr>
                <a:xfrm>
                  <a:off x="4544128" y="1270992"/>
                  <a:ext cx="171854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5DDC3BA-77DE-69DB-2E66-F29136E78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128" y="1270992"/>
                  <a:ext cx="1718547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561026-98C9-EAF3-491D-666F4E4B30F0}"/>
                    </a:ext>
                  </a:extLst>
                </p:cNvPr>
                <p:cNvSpPr txBox="1"/>
                <p:nvPr/>
              </p:nvSpPr>
              <p:spPr>
                <a:xfrm>
                  <a:off x="4544128" y="5008489"/>
                  <a:ext cx="17345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561026-98C9-EAF3-491D-666F4E4B3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128" y="5008489"/>
                  <a:ext cx="1734514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30F100-66D4-13D4-DEC6-922E709A9BA3}"/>
              </a:ext>
            </a:extLst>
          </p:cNvPr>
          <p:cNvGrpSpPr/>
          <p:nvPr/>
        </p:nvGrpSpPr>
        <p:grpSpPr>
          <a:xfrm>
            <a:off x="1026160" y="1442466"/>
            <a:ext cx="3365726" cy="3793038"/>
            <a:chOff x="1026160" y="1442466"/>
            <a:chExt cx="3365726" cy="37930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6880BBD-5DDD-E1C9-72BE-17940B333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1886" y="1498007"/>
              <a:ext cx="0" cy="373749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920306F-E3AF-A7E1-89F8-A54D506A124E}"/>
                    </a:ext>
                  </a:extLst>
                </p:cNvPr>
                <p:cNvSpPr txBox="1"/>
                <p:nvPr/>
              </p:nvSpPr>
              <p:spPr>
                <a:xfrm>
                  <a:off x="1026160" y="1442466"/>
                  <a:ext cx="2993502" cy="4794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920306F-E3AF-A7E1-89F8-A54D506A12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160" y="1442466"/>
                  <a:ext cx="2993502" cy="47949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D964A9F4-E748-E28C-34BE-914C18FC7961}"/>
              </a:ext>
            </a:extLst>
          </p:cNvPr>
          <p:cNvSpPr/>
          <p:nvPr/>
        </p:nvSpPr>
        <p:spPr>
          <a:xfrm>
            <a:off x="4110607" y="3023707"/>
            <a:ext cx="549321" cy="549321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EB3191-9B35-77E8-B3C0-816024ECFCA6}"/>
              </a:ext>
            </a:extLst>
          </p:cNvPr>
          <p:cNvSpPr txBox="1"/>
          <p:nvPr/>
        </p:nvSpPr>
        <p:spPr>
          <a:xfrm>
            <a:off x="259256" y="6349001"/>
            <a:ext cx="759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[13] Kubo &amp; Ando. “Means of Positive Linear Operators,” 1980.</a:t>
            </a:r>
          </a:p>
          <a:p>
            <a:r>
              <a:rPr lang="fr-FR" sz="1000" dirty="0">
                <a:solidFill>
                  <a:schemeClr val="bg1"/>
                </a:solidFill>
              </a:rPr>
              <a:t>[14</a:t>
            </a:r>
            <a:r>
              <a:rPr lang="en-US" sz="1000" dirty="0">
                <a:solidFill>
                  <a:schemeClr val="bg1"/>
                </a:solidFill>
              </a:rPr>
              <a:t>] Petz &amp; Ghinea. “Introduction to quantum Fisher information,” 2011.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 animBg="1"/>
      <p:bldP spid="3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ABB04-82A2-55D8-1A81-4445C4C8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EC69-C578-80F6-A254-A0ECDC9F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68BA9-C42E-472B-CF73-AA13C4D94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286" y="1137920"/>
                <a:ext cx="11146420" cy="5216581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Motivation: Understanding quantum information theory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Operational Motivation: Generic computation of mixing times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Framework: Petz’s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-measure spaces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General Application: Lift classical probability to quantum theory 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/>
                  <a:t>Limits of Local Operations due to Correlations in Space</a:t>
                </a:r>
              </a:p>
              <a:p>
                <a:pPr lvl="1"/>
                <a:r>
                  <a:rPr lang="en-US" dirty="0"/>
                  <a:t>Open problems for non-additivity fans &amp; resource theorists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Limits of a Sequential Process due to Correlations in Time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Observation: Many Operational Quantum States over Time Constructions 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Resolution: Generic algorithm for efficiently computing mixing times of primitive quantum channels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68BA9-C42E-472B-CF73-AA13C4D94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286" y="1137920"/>
                <a:ext cx="11146420" cy="5216581"/>
              </a:xfrm>
              <a:blipFill>
                <a:blip r:embed="rId2"/>
                <a:stretch>
                  <a:fillRect l="-1368" t="-2807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7E362-1F10-6ADE-0AE4-FD80C75E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448F-52A2-A4B6-3F36-C13FAB35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Maximal Correlation Coefficient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F3E1B-C934-CCC2-0788-895AFAB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935556-F3B0-A0C3-887A-F16F1D32363B}"/>
                  </a:ext>
                </a:extLst>
              </p:cNvPr>
              <p:cNvSpPr txBox="1"/>
              <p:nvPr/>
            </p:nvSpPr>
            <p:spPr>
              <a:xfrm>
                <a:off x="3629518" y="3363693"/>
                <a:ext cx="153952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935556-F3B0-A0C3-887A-F16F1D323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18" y="3363693"/>
                <a:ext cx="153952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8F66C2-E686-A42A-7ACC-03ACF4650D74}"/>
                  </a:ext>
                </a:extLst>
              </p:cNvPr>
              <p:cNvSpPr txBox="1"/>
              <p:nvPr/>
            </p:nvSpPr>
            <p:spPr>
              <a:xfrm>
                <a:off x="3629518" y="2840001"/>
                <a:ext cx="4011003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8F66C2-E686-A42A-7ACC-03ACF4650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18" y="2840001"/>
                <a:ext cx="4011003" cy="467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5E2F5-ABF6-00C2-05CA-C85ED43506F1}"/>
                  </a:ext>
                </a:extLst>
              </p:cNvPr>
              <p:cNvSpPr txBox="1"/>
              <p:nvPr/>
            </p:nvSpPr>
            <p:spPr>
              <a:xfrm>
                <a:off x="2857409" y="2305770"/>
                <a:ext cx="4201663" cy="4678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5E2F5-ABF6-00C2-05CA-C85ED4350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09" y="2305770"/>
                <a:ext cx="4201663" cy="467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A7D718-7E50-5AB8-2E26-D7FBB3642E0C}"/>
                  </a:ext>
                </a:extLst>
              </p:cNvPr>
              <p:cNvSpPr txBox="1"/>
              <p:nvPr/>
            </p:nvSpPr>
            <p:spPr>
              <a:xfrm>
                <a:off x="1112134" y="1740698"/>
                <a:ext cx="4549579" cy="4987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𝑋𝑌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A7D718-7E50-5AB8-2E26-D7FBB3642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34" y="1740698"/>
                <a:ext cx="4549579" cy="498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F4B54E-6E19-3B87-4225-9C06B9009696}"/>
                  </a:ext>
                </a:extLst>
              </p:cNvPr>
              <p:cNvSpPr txBox="1"/>
              <p:nvPr/>
            </p:nvSpPr>
            <p:spPr>
              <a:xfrm>
                <a:off x="502920" y="1237972"/>
                <a:ext cx="3896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2800" dirty="0"/>
                  <a:t> is a joint dist.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F4B54E-6E19-3B87-4225-9C06B900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237972"/>
                <a:ext cx="3896360" cy="523220"/>
              </a:xfrm>
              <a:prstGeom prst="rect">
                <a:avLst/>
              </a:prstGeom>
              <a:blipFill>
                <a:blip r:embed="rId6"/>
                <a:stretch>
                  <a:fillRect l="-328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F033C2-DD9F-C618-7458-EDE2FA44C06E}"/>
                  </a:ext>
                </a:extLst>
              </p:cNvPr>
              <p:cNvSpPr txBox="1"/>
              <p:nvPr/>
            </p:nvSpPr>
            <p:spPr>
              <a:xfrm>
                <a:off x="5355923" y="3366323"/>
                <a:ext cx="14856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F033C2-DD9F-C618-7458-EDE2FA44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23" y="3366323"/>
                <a:ext cx="148560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FFAA907-FDDA-0F0E-287B-AC21B72A91DF}"/>
              </a:ext>
            </a:extLst>
          </p:cNvPr>
          <p:cNvGrpSpPr/>
          <p:nvPr/>
        </p:nvGrpSpPr>
        <p:grpSpPr>
          <a:xfrm>
            <a:off x="8411773" y="1569985"/>
            <a:ext cx="2540707" cy="1762697"/>
            <a:chOff x="8411773" y="1569985"/>
            <a:chExt cx="2540707" cy="1762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07C7516-A7A1-3190-AD03-C4F489EF90B5}"/>
                    </a:ext>
                  </a:extLst>
                </p:cNvPr>
                <p:cNvSpPr/>
                <p:nvPr/>
              </p:nvSpPr>
              <p:spPr>
                <a:xfrm>
                  <a:off x="9545947" y="1569985"/>
                  <a:ext cx="772089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07C7516-A7A1-3190-AD03-C4F489EF90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5947" y="1569985"/>
                  <a:ext cx="772089" cy="7749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6E0415-7709-91FB-0A10-6A609B61E501}"/>
                    </a:ext>
                  </a:extLst>
                </p:cNvPr>
                <p:cNvSpPr txBox="1"/>
                <p:nvPr/>
              </p:nvSpPr>
              <p:spPr>
                <a:xfrm>
                  <a:off x="8411773" y="2202037"/>
                  <a:ext cx="72417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6E0415-7709-91FB-0A10-6A609B61E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1773" y="2202037"/>
                  <a:ext cx="724173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FAC0F8CC-F498-A6DB-954F-39E745ECA4A4}"/>
                </a:ext>
              </a:extLst>
            </p:cNvPr>
            <p:cNvCxnSpPr>
              <a:cxnSpLocks/>
              <a:stCxn id="13" idx="2"/>
              <a:endCxn id="18" idx="1"/>
            </p:cNvCxnSpPr>
            <p:nvPr/>
          </p:nvCxnSpPr>
          <p:spPr>
            <a:xfrm rot="16200000" flipH="1">
              <a:off x="9034541" y="2433799"/>
              <a:ext cx="250727" cy="77208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EB9C7998-7155-CD63-9147-AF9337F0A0A0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8773859" y="1957461"/>
              <a:ext cx="772088" cy="216107"/>
            </a:xfrm>
            <a:prstGeom prst="bentConnector3">
              <a:avLst>
                <a:gd name="adj1" fmla="val -5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33C1D9C-E7FC-F11C-2337-EE25A869057B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10318036" y="1957461"/>
              <a:ext cx="634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F49E4E2-6E30-A3F6-E453-C45E8059DB34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10318036" y="2945207"/>
              <a:ext cx="634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ED1D981-705B-F80C-0760-8F5E282AF1F1}"/>
                    </a:ext>
                  </a:extLst>
                </p:cNvPr>
                <p:cNvSpPr/>
                <p:nvPr/>
              </p:nvSpPr>
              <p:spPr>
                <a:xfrm>
                  <a:off x="9545948" y="2557731"/>
                  <a:ext cx="772088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ED1D981-705B-F80C-0760-8F5E282AF1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5948" y="2557731"/>
                  <a:ext cx="772088" cy="77495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C479C8-B4E8-BD7F-C7F6-7CD595B29E24}"/>
                  </a:ext>
                </a:extLst>
              </p:cNvPr>
              <p:cNvSpPr txBox="1"/>
              <p:nvPr/>
            </p:nvSpPr>
            <p:spPr>
              <a:xfrm>
                <a:off x="502920" y="4044873"/>
                <a:ext cx="10764520" cy="1915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Facts: </a:t>
                </a: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/>
                  <a:t>Data-Processing: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Independence Detection: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w/ </a:t>
                </a:r>
                <a:r>
                  <a:rPr lang="en-US" sz="2800" dirty="0" err="1"/>
                  <a:t>e.q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Normalization: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C479C8-B4E8-BD7F-C7F6-7CD595B2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4044873"/>
                <a:ext cx="10764520" cy="1915524"/>
              </a:xfrm>
              <a:prstGeom prst="rect">
                <a:avLst/>
              </a:prstGeom>
              <a:blipFill>
                <a:blip r:embed="rId11"/>
                <a:stretch>
                  <a:fillRect l="-1190" t="-3185" b="-6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8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3AD22-2CFF-46ED-E42C-974C6FBE0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A01F-69BF-3192-5133-75334141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Maximal Correlation Coefficients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6AEF2-02D8-2A1F-003A-B5A2BB00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F47087-A498-AF98-B89B-5E79D79629FC}"/>
                  </a:ext>
                </a:extLst>
              </p:cNvPr>
              <p:cNvSpPr txBox="1"/>
              <p:nvPr/>
            </p:nvSpPr>
            <p:spPr>
              <a:xfrm>
                <a:off x="3893678" y="3462875"/>
                <a:ext cx="2260408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Herm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F47087-A498-AF98-B89B-5E79D7962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78" y="3462875"/>
                <a:ext cx="22604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25261F-F14F-3565-3B91-179D5344B63F}"/>
                  </a:ext>
                </a:extLst>
              </p:cNvPr>
              <p:cNvSpPr txBox="1"/>
              <p:nvPr/>
            </p:nvSpPr>
            <p:spPr>
              <a:xfrm>
                <a:off x="3822106" y="2930369"/>
                <a:ext cx="4519250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25261F-F14F-3565-3B91-179D5344B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106" y="2930369"/>
                <a:ext cx="4519250" cy="469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1449DA-6972-DA4F-8E15-EA4B6B491F60}"/>
                  </a:ext>
                </a:extLst>
              </p:cNvPr>
              <p:cNvSpPr txBox="1"/>
              <p:nvPr/>
            </p:nvSpPr>
            <p:spPr>
              <a:xfrm>
                <a:off x="3001365" y="2384410"/>
                <a:ext cx="4638321" cy="4692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1449DA-6972-DA4F-8E15-EA4B6B491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65" y="2384410"/>
                <a:ext cx="4638321" cy="469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6E4C85-AB57-58EA-2823-4050BF8A132C}"/>
                  </a:ext>
                </a:extLst>
              </p:cNvPr>
              <p:cNvSpPr txBox="1"/>
              <p:nvPr/>
            </p:nvSpPr>
            <p:spPr>
              <a:xfrm>
                <a:off x="1112134" y="1842298"/>
                <a:ext cx="5357492" cy="4692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6E4C85-AB57-58EA-2823-4050BF8A1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34" y="1842298"/>
                <a:ext cx="5357492" cy="4692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82437C-7C74-B938-318A-7DC8A06B307F}"/>
                  </a:ext>
                </a:extLst>
              </p:cNvPr>
              <p:cNvSpPr txBox="1"/>
              <p:nvPr/>
            </p:nvSpPr>
            <p:spPr>
              <a:xfrm>
                <a:off x="502919" y="1237972"/>
                <a:ext cx="79088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800" dirty="0"/>
                  <a:t> is a quantum state,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op. mon.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82437C-7C74-B938-318A-7DC8A06B3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" y="1237972"/>
                <a:ext cx="7908853" cy="523220"/>
              </a:xfrm>
              <a:prstGeom prst="rect">
                <a:avLst/>
              </a:prstGeom>
              <a:blipFill>
                <a:blip r:embed="rId6"/>
                <a:stretch>
                  <a:fillRect l="-154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B66D8F-2DB0-7E9B-9E93-5D06707FE299}"/>
                  </a:ext>
                </a:extLst>
              </p:cNvPr>
              <p:cNvSpPr txBox="1"/>
              <p:nvPr/>
            </p:nvSpPr>
            <p:spPr>
              <a:xfrm>
                <a:off x="6306486" y="3467746"/>
                <a:ext cx="2192588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Herm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B66D8F-2DB0-7E9B-9E93-5D06707F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486" y="3467746"/>
                <a:ext cx="21925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DD1DF9-D0C1-F841-6874-BC662837A6F1}"/>
                  </a:ext>
                </a:extLst>
              </p:cNvPr>
              <p:cNvSpPr/>
              <p:nvPr/>
            </p:nvSpPr>
            <p:spPr>
              <a:xfrm>
                <a:off x="9545947" y="1569985"/>
                <a:ext cx="772089" cy="77495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DD1DF9-D0C1-F841-6874-BC662837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947" y="1569985"/>
                <a:ext cx="772089" cy="7749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DEFCDE-9978-5EB8-FDB8-19FE61DEF8F5}"/>
                  </a:ext>
                </a:extLst>
              </p:cNvPr>
              <p:cNvSpPr txBox="1"/>
              <p:nvPr/>
            </p:nvSpPr>
            <p:spPr>
              <a:xfrm>
                <a:off x="8411773" y="2202037"/>
                <a:ext cx="7241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DEFCDE-9978-5EB8-FDB8-19FE61DEF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73" y="2202037"/>
                <a:ext cx="72417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4E5E7C2-3EDC-F29C-D460-BD3B85C386BA}"/>
              </a:ext>
            </a:extLst>
          </p:cNvPr>
          <p:cNvCxnSpPr>
            <a:cxnSpLocks/>
            <a:stCxn id="13" idx="2"/>
            <a:endCxn id="18" idx="1"/>
          </p:cNvCxnSpPr>
          <p:nvPr/>
        </p:nvCxnSpPr>
        <p:spPr>
          <a:xfrm rot="16200000" flipH="1">
            <a:off x="9034541" y="2433799"/>
            <a:ext cx="250727" cy="77208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9CE4151-4FAD-E83D-90D0-2C4710C6EF03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8773859" y="1957461"/>
            <a:ext cx="772088" cy="216107"/>
          </a:xfrm>
          <a:prstGeom prst="bentConnector3">
            <a:avLst>
              <a:gd name="adj1" fmla="val -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C9A8DE-16B6-F73B-F102-0C9EFCE716B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0318036" y="1957461"/>
            <a:ext cx="6344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B4C574-888C-C440-9A5B-EA6DE80908B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0318036" y="2945207"/>
            <a:ext cx="6344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E96C43F-715A-D568-15AD-1F12F2B3AB83}"/>
                  </a:ext>
                </a:extLst>
              </p:cNvPr>
              <p:cNvSpPr/>
              <p:nvPr/>
            </p:nvSpPr>
            <p:spPr>
              <a:xfrm>
                <a:off x="9545948" y="2557731"/>
                <a:ext cx="772088" cy="77495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E96C43F-715A-D568-15AD-1F12F2B3A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948" y="2557731"/>
                <a:ext cx="772088" cy="7749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824D30-C3B7-E85C-3925-7933AF4DD8A7}"/>
                  </a:ext>
                </a:extLst>
              </p:cNvPr>
              <p:cNvSpPr txBox="1"/>
              <p:nvPr/>
            </p:nvSpPr>
            <p:spPr>
              <a:xfrm>
                <a:off x="654405" y="4328360"/>
                <a:ext cx="10764520" cy="203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Proposition: </a:t>
                </a: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DPI: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Recovers classical: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𝐿𝑖𝑛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𝐿𝑖𝑛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𝐿𝑖𝑛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𝐿𝑖𝑛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rad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824D30-C3B7-E85C-3925-7933AF4DD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05" y="4328360"/>
                <a:ext cx="10764520" cy="2037096"/>
              </a:xfrm>
              <a:prstGeom prst="rect">
                <a:avLst/>
              </a:prstGeom>
              <a:blipFill>
                <a:blip r:embed="rId11"/>
                <a:stretch>
                  <a:fillRect l="-1189" t="-2695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7937A-47DD-9F57-D056-0ED93BCB28A4}"/>
              </a:ext>
            </a:extLst>
          </p:cNvPr>
          <p:cNvGrpSpPr/>
          <p:nvPr/>
        </p:nvGrpSpPr>
        <p:grpSpPr>
          <a:xfrm>
            <a:off x="1325880" y="1739553"/>
            <a:ext cx="6564504" cy="2609448"/>
            <a:chOff x="1325880" y="1739553"/>
            <a:chExt cx="6564504" cy="2609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1607B8-AC42-ABE4-B6FB-6F8E0BCA78D9}"/>
                    </a:ext>
                  </a:extLst>
                </p:cNvPr>
                <p:cNvSpPr txBox="1"/>
                <p:nvPr/>
              </p:nvSpPr>
              <p:spPr>
                <a:xfrm>
                  <a:off x="1325880" y="1739553"/>
                  <a:ext cx="419987" cy="276999"/>
                </a:xfrm>
                <a:prstGeom prst="rect">
                  <a:avLst/>
                </a:prstGeom>
                <a:noFill/>
                <a:ln w="38100">
                  <a:solidFill>
                    <a:schemeClr val="bg2">
                      <a:lumMod val="75000"/>
                    </a:schemeClr>
                  </a:solidFill>
                  <a:prstDash val="dash"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1607B8-AC42-ABE4-B6FB-6F8E0BCA7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880" y="1739553"/>
                  <a:ext cx="41998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8108"/>
                  </a:stretch>
                </a:blipFill>
                <a:ln w="38100">
                  <a:solidFill>
                    <a:schemeClr val="bg2">
                      <a:lumMod val="75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95FE015-AF21-ED05-6B3A-76A20FA93519}"/>
                    </a:ext>
                  </a:extLst>
                </p:cNvPr>
                <p:cNvSpPr txBox="1"/>
                <p:nvPr/>
              </p:nvSpPr>
              <p:spPr>
                <a:xfrm>
                  <a:off x="3790880" y="3918114"/>
                  <a:ext cx="1825937" cy="43088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75000"/>
                    </a:schemeClr>
                  </a:solidFill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95FE015-AF21-ED05-6B3A-76A20FA93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0880" y="3918114"/>
                  <a:ext cx="1825937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bg2">
                      <a:lumMod val="75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EBBE0F-26DD-5D53-E285-2AB69E87A36C}"/>
                    </a:ext>
                  </a:extLst>
                </p:cNvPr>
                <p:cNvSpPr txBox="1"/>
                <p:nvPr/>
              </p:nvSpPr>
              <p:spPr>
                <a:xfrm>
                  <a:off x="6393051" y="3918113"/>
                  <a:ext cx="1497333" cy="43088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2">
                      <a:lumMod val="75000"/>
                    </a:schemeClr>
                  </a:solidFill>
                  <a:prstDash val="dash"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EBBE0F-26DD-5D53-E285-2AB69E87A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3051" y="3918113"/>
                  <a:ext cx="1497333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8100">
                  <a:solidFill>
                    <a:schemeClr val="bg2">
                      <a:lumMod val="75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06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88595-F1FD-ED96-6D7D-7049C45E2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882A-4DA0-68B6-E5BD-2F814B87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Maximal Correlation Coefficients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8FF93-5654-153A-610F-5EA356BC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7962D99-5F0C-4616-E448-61145D6EB245}"/>
                  </a:ext>
                </a:extLst>
              </p:cNvPr>
              <p:cNvSpPr txBox="1"/>
              <p:nvPr/>
            </p:nvSpPr>
            <p:spPr>
              <a:xfrm>
                <a:off x="654405" y="3905787"/>
                <a:ext cx="10764520" cy="111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Proposition: </a:t>
                </a:r>
                <a:r>
                  <a:rPr lang="en-US" sz="2800" dirty="0"/>
                  <a:t>For all operator monotone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r>
                  <a:rPr lang="en-US" sz="2800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𝐿𝑖𝑛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7962D99-5F0C-4616-E448-61145D6EB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05" y="3905787"/>
                <a:ext cx="10764520" cy="1113703"/>
              </a:xfrm>
              <a:prstGeom prst="rect">
                <a:avLst/>
              </a:prstGeom>
              <a:blipFill>
                <a:blip r:embed="rId2"/>
                <a:stretch>
                  <a:fillRect l="-1133" t="-5495"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4F40E0-8517-789B-391F-08C383DBDB6C}"/>
                  </a:ext>
                </a:extLst>
              </p:cNvPr>
              <p:cNvSpPr txBox="1"/>
              <p:nvPr/>
            </p:nvSpPr>
            <p:spPr>
              <a:xfrm>
                <a:off x="406400" y="5189553"/>
                <a:ext cx="113080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if and only if there do not exist two-outcome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4F40E0-8517-789B-391F-08C383DBD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5189553"/>
                <a:ext cx="11308080" cy="954107"/>
              </a:xfrm>
              <a:prstGeom prst="rect">
                <a:avLst/>
              </a:prstGeom>
              <a:blipFill>
                <a:blip r:embed="rId3"/>
                <a:stretch>
                  <a:fillRect l="-113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4A189F1C-BB1B-5519-406D-F37229A85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49856"/>
            <a:ext cx="5906012" cy="2415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4B7176-AB65-7DB1-9222-77BA037EACB2}"/>
                  </a:ext>
                </a:extLst>
              </p:cNvPr>
              <p:cNvSpPr/>
              <p:nvPr/>
            </p:nvSpPr>
            <p:spPr>
              <a:xfrm>
                <a:off x="9545947" y="1569985"/>
                <a:ext cx="772089" cy="77495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4B7176-AB65-7DB1-9222-77BA037EA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947" y="1569985"/>
                <a:ext cx="772089" cy="7749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B042FB-C68C-D934-FC48-2C25F5834A64}"/>
                  </a:ext>
                </a:extLst>
              </p:cNvPr>
              <p:cNvSpPr txBox="1"/>
              <p:nvPr/>
            </p:nvSpPr>
            <p:spPr>
              <a:xfrm>
                <a:off x="8411773" y="2202037"/>
                <a:ext cx="7241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B042FB-C68C-D934-FC48-2C25F5834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73" y="2202037"/>
                <a:ext cx="72417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E4E43D3-A0C2-1F62-0106-F82223F3B63E}"/>
              </a:ext>
            </a:extLst>
          </p:cNvPr>
          <p:cNvCxnSpPr>
            <a:cxnSpLocks/>
            <a:stCxn id="24" idx="2"/>
            <a:endCxn id="31" idx="1"/>
          </p:cNvCxnSpPr>
          <p:nvPr/>
        </p:nvCxnSpPr>
        <p:spPr>
          <a:xfrm rot="16200000" flipH="1">
            <a:off x="9034541" y="2433799"/>
            <a:ext cx="250727" cy="77208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A4EC6566-6071-EDC1-4165-51F3B0B32C0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773859" y="1957461"/>
            <a:ext cx="772088" cy="216107"/>
          </a:xfrm>
          <a:prstGeom prst="bentConnector3">
            <a:avLst>
              <a:gd name="adj1" fmla="val -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401005-831E-11E8-98CC-5CA938A20C93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0318036" y="1957461"/>
            <a:ext cx="6344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393A322-EDA9-72D5-356D-E5E28AE7D5D3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10318036" y="2945207"/>
            <a:ext cx="6344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7C1A70E-4628-59E7-0B39-A6944D0AD870}"/>
                  </a:ext>
                </a:extLst>
              </p:cNvPr>
              <p:cNvSpPr/>
              <p:nvPr/>
            </p:nvSpPr>
            <p:spPr>
              <a:xfrm>
                <a:off x="9545948" y="2557731"/>
                <a:ext cx="772088" cy="77495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7C1A70E-4628-59E7-0B39-A6944D0A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948" y="2557731"/>
                <a:ext cx="772088" cy="7749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41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EAA9-AA87-1A74-0A91-FFE7B3B63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F88A-46A2-FFFB-BF02-C4FA480B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Maximal Correlation Coefficients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08928-3218-E1DF-E9D3-4B7B23F2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F675AD-4446-108D-89FB-32637589D412}"/>
                  </a:ext>
                </a:extLst>
              </p:cNvPr>
              <p:cNvSpPr txBox="1"/>
              <p:nvPr/>
            </p:nvSpPr>
            <p:spPr>
              <a:xfrm>
                <a:off x="838200" y="1209674"/>
                <a:ext cx="10515600" cy="61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Proposition: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𝐿𝑖𝑛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F675AD-4446-108D-89FB-32637589D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09674"/>
                <a:ext cx="10515600" cy="610616"/>
              </a:xfrm>
              <a:prstGeom prst="rect">
                <a:avLst/>
              </a:prstGeom>
              <a:blipFill>
                <a:blip r:embed="rId2"/>
                <a:stretch>
                  <a:fillRect l="-1217" t="-1980" b="-19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32D6AE-0B0F-7A37-23BC-76EFE651C669}"/>
                  </a:ext>
                </a:extLst>
              </p:cNvPr>
              <p:cNvSpPr txBox="1"/>
              <p:nvPr/>
            </p:nvSpPr>
            <p:spPr>
              <a:xfrm>
                <a:off x="838200" y="1908834"/>
                <a:ext cx="1130808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Lemma:</a:t>
                </a:r>
                <a:r>
                  <a:rPr lang="en-US" sz="2800" dirty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800" dirty="0"/>
                  <a:t>, there exists a unique q. chan.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such that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b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32D6AE-0B0F-7A37-23BC-76EFE651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8834"/>
                <a:ext cx="11308080" cy="1078950"/>
              </a:xfrm>
              <a:prstGeom prst="rect">
                <a:avLst/>
              </a:prstGeom>
              <a:blipFill>
                <a:blip r:embed="rId3"/>
                <a:stretch>
                  <a:fillRect l="-1132" t="-508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08A384-5857-00D7-D04E-00E72AB3B992}"/>
                  </a:ext>
                </a:extLst>
              </p:cNvPr>
              <p:cNvSpPr txBox="1"/>
              <p:nvPr/>
            </p:nvSpPr>
            <p:spPr>
              <a:xfrm>
                <a:off x="838200" y="3045325"/>
                <a:ext cx="10541000" cy="67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Observation: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b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sSub>
                          <m:sSub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e>
                    </m:d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08A384-5857-00D7-D04E-00E72AB3B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5325"/>
                <a:ext cx="10541000" cy="673069"/>
              </a:xfrm>
              <a:prstGeom prst="rect">
                <a:avLst/>
              </a:prstGeom>
              <a:blipFill>
                <a:blip r:embed="rId4"/>
                <a:stretch>
                  <a:fillRect l="-1215"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E5C127-0EE1-7C3B-DA23-4767B7086B4A}"/>
                  </a:ext>
                </a:extLst>
              </p:cNvPr>
              <p:cNvSpPr txBox="1"/>
              <p:nvPr/>
            </p:nvSpPr>
            <p:spPr>
              <a:xfrm>
                <a:off x="838200" y="3858625"/>
                <a:ext cx="1054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Proof Sketch: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E5C127-0EE1-7C3B-DA23-4767B7086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58625"/>
                <a:ext cx="10541000" cy="523220"/>
              </a:xfrm>
              <a:prstGeom prst="rect">
                <a:avLst/>
              </a:prstGeom>
              <a:blipFill>
                <a:blip r:embed="rId5"/>
                <a:stretch>
                  <a:fillRect l="-121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201496-7A4F-8CFA-25D7-2C21B1FD7BE6}"/>
                  </a:ext>
                </a:extLst>
              </p:cNvPr>
              <p:cNvSpPr txBox="1"/>
              <p:nvPr/>
            </p:nvSpPr>
            <p:spPr>
              <a:xfrm>
                <a:off x="2479040" y="4347784"/>
                <a:ext cx="6167120" cy="592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𝑱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𝐺𝑀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201496-7A4F-8CFA-25D7-2C21B1FD7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040" y="4347784"/>
                <a:ext cx="6167120" cy="5924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294B8-8911-754F-2DE1-3D3D527C8C3D}"/>
                  </a:ext>
                </a:extLst>
              </p:cNvPr>
              <p:cNvSpPr txBox="1"/>
              <p:nvPr/>
            </p:nvSpPr>
            <p:spPr>
              <a:xfrm>
                <a:off x="2489200" y="4871004"/>
                <a:ext cx="3677920" cy="85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𝒫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294B8-8911-754F-2DE1-3D3D527C8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00" y="4871004"/>
                <a:ext cx="3677920" cy="859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9A69DD-78C3-4D37-A389-9F68EC3D2786}"/>
                  </a:ext>
                </a:extLst>
              </p:cNvPr>
              <p:cNvSpPr txBox="1"/>
              <p:nvPr/>
            </p:nvSpPr>
            <p:spPr>
              <a:xfrm>
                <a:off x="2570480" y="5737966"/>
                <a:ext cx="4561840" cy="715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9A69DD-78C3-4D37-A389-9F68EC3D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80" y="5737966"/>
                <a:ext cx="4561840" cy="7159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F9B5FF-8DF1-5E7B-12BE-2DF86C844DC2}"/>
                  </a:ext>
                </a:extLst>
              </p:cNvPr>
              <p:cNvSpPr txBox="1"/>
              <p:nvPr/>
            </p:nvSpPr>
            <p:spPr>
              <a:xfrm>
                <a:off x="7132320" y="5807904"/>
                <a:ext cx="8839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F9B5FF-8DF1-5E7B-12BE-2DF86C84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0" y="5807904"/>
                <a:ext cx="88392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02ADC-1999-895A-9919-8A368EE782AD}"/>
                  </a:ext>
                </a:extLst>
              </p:cNvPr>
              <p:cNvSpPr txBox="1"/>
              <p:nvPr/>
            </p:nvSpPr>
            <p:spPr>
              <a:xfrm>
                <a:off x="7493000" y="5074778"/>
                <a:ext cx="4221027" cy="520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02ADC-1999-895A-9919-8A368EE78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0" y="5074778"/>
                <a:ext cx="4221027" cy="5208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0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88488-3697-DE3A-5363-FC1330B5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FAC5-9611-2134-3ABB-03D6A6CF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Maximal Correlation Coefficients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42E34-DD9F-83A6-7B92-2E9A365A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8CC06D-C4CE-4A80-C150-DD39BC5CBA52}"/>
                  </a:ext>
                </a:extLst>
              </p:cNvPr>
              <p:cNvSpPr txBox="1"/>
              <p:nvPr/>
            </p:nvSpPr>
            <p:spPr>
              <a:xfrm>
                <a:off x="838200" y="1209674"/>
                <a:ext cx="10515600" cy="987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 [15]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2800" dirty="0"/>
                  <a:t> is `decomposable’ if there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2800" b="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=1.</m:t>
                        </m:r>
                      </m:e>
                    </m:func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8CC06D-C4CE-4A80-C150-DD39BC5CB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09674"/>
                <a:ext cx="10515600" cy="987322"/>
              </a:xfrm>
              <a:prstGeom prst="rect">
                <a:avLst/>
              </a:prstGeom>
              <a:blipFill>
                <a:blip r:embed="rId2"/>
                <a:stretch>
                  <a:fillRect l="-1217" t="-5556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81E2AE-758A-2177-AC87-28EEEA79E4B8}"/>
                  </a:ext>
                </a:extLst>
              </p:cNvPr>
              <p:cNvSpPr txBox="1"/>
              <p:nvPr/>
            </p:nvSpPr>
            <p:spPr>
              <a:xfrm>
                <a:off x="838200" y="2244912"/>
                <a:ext cx="10515600" cy="240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Thm [4]: </a:t>
                </a:r>
                <a:r>
                  <a:rPr lang="en-US" sz="2800" dirty="0"/>
                  <a:t>The following are equivalent: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There exist binary-valued functions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/>
                  <a:t> such that</a:t>
                </a:r>
              </a:p>
              <a:p>
                <a:pPr algn="ctr"/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|0⟩⟨0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)|1⟩⟨1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2800" dirty="0"/>
                  <a:t> is decomposable.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81E2AE-758A-2177-AC87-28EEEA79E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4912"/>
                <a:ext cx="10515600" cy="2400722"/>
              </a:xfrm>
              <a:prstGeom prst="rect">
                <a:avLst/>
              </a:prstGeom>
              <a:blipFill>
                <a:blip r:embed="rId3"/>
                <a:stretch>
                  <a:fillRect l="-1217" t="-2284" b="-7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BBB2D51-B89D-93EB-F980-B50A4A7EB1B6}"/>
              </a:ext>
            </a:extLst>
          </p:cNvPr>
          <p:cNvGrpSpPr/>
          <p:nvPr/>
        </p:nvGrpSpPr>
        <p:grpSpPr>
          <a:xfrm>
            <a:off x="4611932" y="4523832"/>
            <a:ext cx="3786894" cy="1762697"/>
            <a:chOff x="4611932" y="4523832"/>
            <a:chExt cx="3786894" cy="1762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E8B2498-3389-0782-B9A9-E30B5A30F968}"/>
                    </a:ext>
                  </a:extLst>
                </p:cNvPr>
                <p:cNvSpPr/>
                <p:nvPr/>
              </p:nvSpPr>
              <p:spPr>
                <a:xfrm>
                  <a:off x="5746106" y="4523832"/>
                  <a:ext cx="772089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E8B2498-3389-0782-B9A9-E30B5A30F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106" y="4523832"/>
                  <a:ext cx="772089" cy="7749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5C8E79F-7573-9B51-5A61-681AB3F984F0}"/>
                    </a:ext>
                  </a:extLst>
                </p:cNvPr>
                <p:cNvSpPr txBox="1"/>
                <p:nvPr/>
              </p:nvSpPr>
              <p:spPr>
                <a:xfrm>
                  <a:off x="4611932" y="5155884"/>
                  <a:ext cx="72417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5C8E79F-7573-9B51-5A61-681AB3F98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1932" y="5155884"/>
                  <a:ext cx="72417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8D45D0F1-3F32-3BF5-0074-70C160B2A2B4}"/>
                </a:ext>
              </a:extLst>
            </p:cNvPr>
            <p:cNvCxnSpPr>
              <a:cxnSpLocks/>
              <a:stCxn id="13" idx="2"/>
              <a:endCxn id="18" idx="1"/>
            </p:cNvCxnSpPr>
            <p:nvPr/>
          </p:nvCxnSpPr>
          <p:spPr>
            <a:xfrm rot="16200000" flipH="1">
              <a:off x="5234700" y="5387646"/>
              <a:ext cx="250727" cy="77208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1DB764AC-5030-2B4D-DBB2-7C27041BA319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flipV="1">
              <a:off x="4974018" y="4911308"/>
              <a:ext cx="772088" cy="216107"/>
            </a:xfrm>
            <a:prstGeom prst="bentConnector3">
              <a:avLst>
                <a:gd name="adj1" fmla="val -5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6E272F-3355-D3F1-9E35-EFB0E837DBF0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518195" y="4911308"/>
              <a:ext cx="634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6F495C5-3AA0-5546-CCB5-108620D2CE95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6518195" y="5899054"/>
              <a:ext cx="634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C5C129B-951E-3D19-8707-D8985E32DEFA}"/>
                    </a:ext>
                  </a:extLst>
                </p:cNvPr>
                <p:cNvSpPr/>
                <p:nvPr/>
              </p:nvSpPr>
              <p:spPr>
                <a:xfrm>
                  <a:off x="5746107" y="5511578"/>
                  <a:ext cx="772088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C5C129B-951E-3D19-8707-D8985E32D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107" y="5511578"/>
                  <a:ext cx="772088" cy="7749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2F29CE-2E6A-7A9F-791E-103922253BD4}"/>
                    </a:ext>
                  </a:extLst>
                </p:cNvPr>
                <p:cNvSpPr txBox="1"/>
                <p:nvPr/>
              </p:nvSpPr>
              <p:spPr>
                <a:xfrm>
                  <a:off x="7324483" y="5120906"/>
                  <a:ext cx="1074343" cy="5623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2F29CE-2E6A-7A9F-791E-103922253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483" y="5120906"/>
                  <a:ext cx="1074343" cy="5623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85D24C-73BC-2CF4-E6A5-84F3E79BAAD2}"/>
              </a:ext>
            </a:extLst>
          </p:cNvPr>
          <p:cNvSpPr txBox="1"/>
          <p:nvPr/>
        </p:nvSpPr>
        <p:spPr>
          <a:xfrm>
            <a:off x="838200" y="6359459"/>
            <a:ext cx="9057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[15] Ahlswede &amp; </a:t>
            </a:r>
            <a:r>
              <a:rPr lang="en-US" sz="1000" dirty="0" err="1">
                <a:solidFill>
                  <a:schemeClr val="bg1"/>
                </a:solidFill>
              </a:rPr>
              <a:t>Gács</a:t>
            </a:r>
            <a:r>
              <a:rPr lang="en-US" sz="1000" dirty="0">
                <a:solidFill>
                  <a:schemeClr val="bg1"/>
                </a:solidFill>
              </a:rPr>
              <a:t>. “Spreading of Sets in Product Spaces and Hypercontraction of the Markov Operator,” 1976.</a:t>
            </a:r>
          </a:p>
          <a:p>
            <a:r>
              <a:rPr lang="en-US" sz="1000" dirty="0">
                <a:solidFill>
                  <a:schemeClr val="bg1"/>
                </a:solidFill>
              </a:rPr>
              <a:t>[4] </a:t>
            </a:r>
            <a:r>
              <a:rPr lang="en-US" sz="1000" dirty="0" err="1">
                <a:solidFill>
                  <a:schemeClr val="bg1"/>
                </a:solidFill>
              </a:rPr>
              <a:t>Witsenhausen</a:t>
            </a:r>
            <a:r>
              <a:rPr lang="en-US" sz="1000" dirty="0">
                <a:solidFill>
                  <a:schemeClr val="bg1"/>
                </a:solidFill>
              </a:rPr>
              <a:t>. “On Sequences of Pairs of Dependent Random Variables,” 1975.</a:t>
            </a:r>
          </a:p>
        </p:txBody>
      </p:sp>
    </p:spTree>
    <p:extLst>
      <p:ext uri="{BB962C8B-B14F-4D97-AF65-F5344CB8AC3E}">
        <p14:creationId xmlns:p14="http://schemas.microsoft.com/office/powerpoint/2010/main" val="23120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2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4A3AC-C2E2-1C77-1A04-11610D7F0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ACF9-AE2C-1E1F-4BEC-381576AE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Maximal Correlation Coefficients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57122-52D0-4993-9B66-D4BFE4E2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208212-28FC-B2FB-F251-793ABD93D151}"/>
                  </a:ext>
                </a:extLst>
              </p:cNvPr>
              <p:cNvSpPr txBox="1"/>
              <p:nvPr/>
            </p:nvSpPr>
            <p:spPr>
              <a:xfrm>
                <a:off x="838200" y="1153642"/>
                <a:ext cx="10515600" cy="328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Thm: </a:t>
                </a:r>
                <a:r>
                  <a:rPr lang="en-US" sz="2800" dirty="0"/>
                  <a:t>The following are equivalent: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There exist two-outcome POVMs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/>
                  <a:t> such  </a:t>
                </a:r>
              </a:p>
              <a:p>
                <a:r>
                  <a:rPr lang="en-US" sz="2800" dirty="0"/>
                  <a:t>        that</a:t>
                </a:r>
              </a:p>
              <a:p>
                <a:pPr algn="ctr"/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|0⟩⟨0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)|1⟩⟨1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800" dirty="0"/>
                  <a:t>There exist decompositions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such that  </a:t>
                </a:r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208212-28FC-B2FB-F251-793ABD93D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53642"/>
                <a:ext cx="10515600" cy="3282950"/>
              </a:xfrm>
              <a:prstGeom prst="rect">
                <a:avLst/>
              </a:prstGeom>
              <a:blipFill>
                <a:blip r:embed="rId2"/>
                <a:stretch>
                  <a:fillRect l="-1217" t="-1670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95208E3-197A-3F6E-3F8F-2E8BD7F21C61}"/>
              </a:ext>
            </a:extLst>
          </p:cNvPr>
          <p:cNvGrpSpPr/>
          <p:nvPr/>
        </p:nvGrpSpPr>
        <p:grpSpPr>
          <a:xfrm>
            <a:off x="2752272" y="4057771"/>
            <a:ext cx="5708315" cy="2174472"/>
            <a:chOff x="2775015" y="4111199"/>
            <a:chExt cx="5708315" cy="21744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BF34E8F-3D6B-39C6-7078-FB0BFA45F43C}"/>
                    </a:ext>
                  </a:extLst>
                </p:cNvPr>
                <p:cNvSpPr txBox="1"/>
                <p:nvPr/>
              </p:nvSpPr>
              <p:spPr>
                <a:xfrm>
                  <a:off x="2775015" y="5010430"/>
                  <a:ext cx="115698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F3BF07D-F844-C202-A193-45A2C6B5F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5015" y="5010430"/>
                  <a:ext cx="1156983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77B47F2-FA37-DF79-B5A4-E21D8E70ABB6}"/>
                    </a:ext>
                  </a:extLst>
                </p:cNvPr>
                <p:cNvSpPr txBox="1"/>
                <p:nvPr/>
              </p:nvSpPr>
              <p:spPr>
                <a:xfrm>
                  <a:off x="4454177" y="4111199"/>
                  <a:ext cx="1162498" cy="5688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3200" dirty="0"/>
                    <a:t>t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77B47F2-FA37-DF79-B5A4-E21D8E70A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177" y="4111199"/>
                  <a:ext cx="1162498" cy="568874"/>
                </a:xfrm>
                <a:prstGeom prst="rect">
                  <a:avLst/>
                </a:prstGeom>
                <a:blipFill>
                  <a:blip r:embed="rId11"/>
                  <a:stretch>
                    <a:fillRect l="-21466" t="-17204" b="-34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A64C6CB-EA7A-B58C-E3EE-F1B6EDF25916}"/>
                    </a:ext>
                  </a:extLst>
                </p:cNvPr>
                <p:cNvSpPr txBox="1"/>
                <p:nvPr/>
              </p:nvSpPr>
              <p:spPr>
                <a:xfrm>
                  <a:off x="4860891" y="5704760"/>
                  <a:ext cx="53841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F41AE7-5FB7-05C1-56AD-4CF4FA3D3A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891" y="5704760"/>
                  <a:ext cx="538416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A870CA8-B16A-FF55-FAE2-D356D4EFC12B}"/>
                    </a:ext>
                  </a:extLst>
                </p:cNvPr>
                <p:cNvSpPr txBox="1"/>
                <p:nvPr/>
              </p:nvSpPr>
              <p:spPr>
                <a:xfrm>
                  <a:off x="7549197" y="4192967"/>
                  <a:ext cx="36747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00BB194-8990-B5F9-CCBD-FB3BE9A36B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9197" y="4192967"/>
                  <a:ext cx="367473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05C669-22CF-00CC-DFF9-56FAB361DCB1}"/>
                    </a:ext>
                  </a:extLst>
                </p:cNvPr>
                <p:cNvSpPr txBox="1"/>
                <p:nvPr/>
              </p:nvSpPr>
              <p:spPr>
                <a:xfrm>
                  <a:off x="7057010" y="5669974"/>
                  <a:ext cx="1289520" cy="5776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ba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05C669-22CF-00CC-DFF9-56FAB361DC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010" y="5669974"/>
                  <a:ext cx="1289520" cy="57765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B9854D3-9EEB-CF2F-2596-ABDAA901A5F8}"/>
                    </a:ext>
                  </a:extLst>
                </p:cNvPr>
                <p:cNvSpPr txBox="1"/>
                <p:nvPr/>
              </p:nvSpPr>
              <p:spPr>
                <a:xfrm>
                  <a:off x="7549197" y="4803645"/>
                  <a:ext cx="320601" cy="8211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DD3C135-4C04-ABD6-BAF4-FB184578F7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9197" y="4803645"/>
                  <a:ext cx="320601" cy="8211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A0094DC-1EC2-8F4C-EDB0-C56CE077DB3F}"/>
                    </a:ext>
                  </a:extLst>
                </p:cNvPr>
                <p:cNvSpPr txBox="1"/>
                <p:nvPr/>
              </p:nvSpPr>
              <p:spPr>
                <a:xfrm>
                  <a:off x="4916094" y="4803645"/>
                  <a:ext cx="320601" cy="8211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B029CA7-8B3D-008C-7C87-80744A5E4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094" y="4803645"/>
                  <a:ext cx="320601" cy="8211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1F6CC26-34D2-2448-BD74-72CE0D47EFF7}"/>
                    </a:ext>
                  </a:extLst>
                </p:cNvPr>
                <p:cNvSpPr txBox="1"/>
                <p:nvPr/>
              </p:nvSpPr>
              <p:spPr>
                <a:xfrm>
                  <a:off x="5935699" y="4149414"/>
                  <a:ext cx="3206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D14C899-E5D2-A2E3-EAC4-5FD75B50C3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699" y="4149414"/>
                  <a:ext cx="320601" cy="4924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C9E9DC1-27E3-9EC8-42FB-4B1E4F9448B2}"/>
                    </a:ext>
                  </a:extLst>
                </p:cNvPr>
                <p:cNvSpPr txBox="1"/>
                <p:nvPr/>
              </p:nvSpPr>
              <p:spPr>
                <a:xfrm>
                  <a:off x="5935699" y="4760793"/>
                  <a:ext cx="3206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18E0E29-75A6-BF52-6C35-ED7DC9C40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699" y="4760793"/>
                  <a:ext cx="320601" cy="49244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B368DB9-E023-CC07-C428-39B5F6B31B34}"/>
                    </a:ext>
                  </a:extLst>
                </p:cNvPr>
                <p:cNvSpPr txBox="1"/>
                <p:nvPr/>
              </p:nvSpPr>
              <p:spPr>
                <a:xfrm>
                  <a:off x="5935699" y="5208841"/>
                  <a:ext cx="3206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CD993D-4DD5-54A0-90D3-AE511CB77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699" y="5208841"/>
                  <a:ext cx="320601" cy="49244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B100934-6802-0BB7-A9A7-61FFCFF07917}"/>
                    </a:ext>
                  </a:extLst>
                </p:cNvPr>
                <p:cNvSpPr txBox="1"/>
                <p:nvPr/>
              </p:nvSpPr>
              <p:spPr>
                <a:xfrm>
                  <a:off x="5935699" y="5701284"/>
                  <a:ext cx="3206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FDC03B0-D24B-4240-9776-6752410A4F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699" y="5701284"/>
                  <a:ext cx="320601" cy="49244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F11E527-7579-E3B8-5890-D05B8477E65E}"/>
                    </a:ext>
                  </a:extLst>
                </p:cNvPr>
                <p:cNvSpPr txBox="1"/>
                <p:nvPr/>
              </p:nvSpPr>
              <p:spPr>
                <a:xfrm>
                  <a:off x="6505026" y="4149414"/>
                  <a:ext cx="3206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75B2D35-57D1-8BDC-1645-E3067D0C25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026" y="4149414"/>
                  <a:ext cx="320601" cy="49244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46B808D-C22C-26C2-8CEF-DA0A1F2FC072}"/>
                    </a:ext>
                  </a:extLst>
                </p:cNvPr>
                <p:cNvSpPr txBox="1"/>
                <p:nvPr/>
              </p:nvSpPr>
              <p:spPr>
                <a:xfrm>
                  <a:off x="6505026" y="4760793"/>
                  <a:ext cx="3206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1C11217-F7B6-C632-9993-05C06178E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026" y="4760793"/>
                  <a:ext cx="320601" cy="49244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42217C1-2E05-6B61-F3B0-0ECB17CAC9AC}"/>
                    </a:ext>
                  </a:extLst>
                </p:cNvPr>
                <p:cNvSpPr txBox="1"/>
                <p:nvPr/>
              </p:nvSpPr>
              <p:spPr>
                <a:xfrm>
                  <a:off x="6505026" y="5208841"/>
                  <a:ext cx="3206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7234C37-76DA-1F07-53C3-13E988622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026" y="5208841"/>
                  <a:ext cx="320601" cy="49244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7F9ACAA-C669-669F-3024-918F65EAB537}"/>
                    </a:ext>
                  </a:extLst>
                </p:cNvPr>
                <p:cNvSpPr txBox="1"/>
                <p:nvPr/>
              </p:nvSpPr>
              <p:spPr>
                <a:xfrm>
                  <a:off x="6505026" y="5701284"/>
                  <a:ext cx="3206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3432373-ED1F-5215-0B29-315598F55E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026" y="5701284"/>
                  <a:ext cx="320601" cy="49244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Left Bracket 50">
              <a:extLst>
                <a:ext uri="{FF2B5EF4-FFF2-40B4-BE49-F238E27FC236}">
                  <a16:creationId xmlns:a16="http://schemas.microsoft.com/office/drawing/2014/main" id="{4F4853E6-285E-182F-BE48-93E36484206F}"/>
                </a:ext>
              </a:extLst>
            </p:cNvPr>
            <p:cNvSpPr/>
            <p:nvPr/>
          </p:nvSpPr>
          <p:spPr>
            <a:xfrm>
              <a:off x="4390996" y="4131711"/>
              <a:ext cx="188820" cy="2100276"/>
            </a:xfrm>
            <a:prstGeom prst="leftBracket">
              <a:avLst>
                <a:gd name="adj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ket 51">
              <a:extLst>
                <a:ext uri="{FF2B5EF4-FFF2-40B4-BE49-F238E27FC236}">
                  <a16:creationId xmlns:a16="http://schemas.microsoft.com/office/drawing/2014/main" id="{2930E84E-4FEE-DB0A-12EA-D025FF1BD2EF}"/>
                </a:ext>
              </a:extLst>
            </p:cNvPr>
            <p:cNvSpPr/>
            <p:nvPr/>
          </p:nvSpPr>
          <p:spPr>
            <a:xfrm flipH="1">
              <a:off x="8197745" y="4203098"/>
              <a:ext cx="285585" cy="2082573"/>
            </a:xfrm>
            <a:prstGeom prst="leftBracket">
              <a:avLst>
                <a:gd name="adj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A674D46-98D0-88CF-D958-60742B03C2D7}"/>
              </a:ext>
            </a:extLst>
          </p:cNvPr>
          <p:cNvSpPr txBox="1"/>
          <p:nvPr/>
        </p:nvSpPr>
        <p:spPr>
          <a:xfrm rot="897034">
            <a:off x="8720932" y="4445984"/>
            <a:ext cx="2830061" cy="1384995"/>
          </a:xfrm>
          <a:prstGeom prst="rect">
            <a:avLst/>
          </a:prstGeom>
          <a:noFill/>
          <a:ln w="38100"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Notion of</a:t>
            </a:r>
          </a:p>
          <a:p>
            <a:pPr algn="ctr"/>
            <a:r>
              <a:rPr lang="en-US" sz="2800" dirty="0"/>
              <a:t>Quantum Decomposable </a:t>
            </a:r>
          </a:p>
        </p:txBody>
      </p:sp>
    </p:spTree>
    <p:extLst>
      <p:ext uri="{BB962C8B-B14F-4D97-AF65-F5344CB8AC3E}">
        <p14:creationId xmlns:p14="http://schemas.microsoft.com/office/powerpoint/2010/main" val="21717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1B22-7307-73D0-490F-1CB09FB6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Q. Max. Corr. </a:t>
            </a:r>
            <a:r>
              <a:rPr lang="en-US" dirty="0" err="1"/>
              <a:t>Coeffs</a:t>
            </a:r>
            <a:r>
              <a:rPr lang="en-US" dirty="0"/>
              <a:t>. as Strong Monotones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120D8-113C-2751-7E3E-41278308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5B97C1-F5FA-DBFA-CE75-73AF75D49822}"/>
                  </a:ext>
                </a:extLst>
              </p:cNvPr>
              <p:cNvSpPr txBox="1"/>
              <p:nvPr/>
            </p:nvSpPr>
            <p:spPr>
              <a:xfrm>
                <a:off x="660400" y="1209674"/>
                <a:ext cx="10891520" cy="968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/>
                  <a:t> </a:t>
                </a:r>
                <a:r>
                  <a:rPr lang="en-US" sz="2800" b="1" dirty="0" err="1"/>
                  <a:t>Thm</a:t>
                </a:r>
                <a:r>
                  <a:rPr lang="en-US" sz="2800" b="1" dirty="0"/>
                  <a:t> [4]: </a:t>
                </a:r>
                <a:r>
                  <a:rPr lang="en-US" sz="2800" dirty="0"/>
                  <a:t>There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/>
                  <a:t> can be converted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 under local operations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5B97C1-F5FA-DBFA-CE75-73AF75D49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209674"/>
                <a:ext cx="10891520" cy="968727"/>
              </a:xfrm>
              <a:prstGeom prst="rect">
                <a:avLst/>
              </a:prstGeom>
              <a:blipFill>
                <a:blip r:embed="rId2"/>
                <a:stretch>
                  <a:fillRect l="-1959" t="-3774" r="-2071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F9CC374-174B-964D-F798-52772CB7CBF4}"/>
              </a:ext>
            </a:extLst>
          </p:cNvPr>
          <p:cNvSpPr txBox="1"/>
          <p:nvPr/>
        </p:nvSpPr>
        <p:spPr>
          <a:xfrm>
            <a:off x="838200" y="6359459"/>
            <a:ext cx="566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[4] </a:t>
            </a:r>
            <a:r>
              <a:rPr lang="en-US" sz="1000" dirty="0" err="1">
                <a:solidFill>
                  <a:schemeClr val="bg1"/>
                </a:solidFill>
              </a:rPr>
              <a:t>Witsenhausen</a:t>
            </a:r>
            <a:r>
              <a:rPr lang="en-US" sz="1000" dirty="0">
                <a:solidFill>
                  <a:schemeClr val="bg1"/>
                </a:solidFill>
              </a:rPr>
              <a:t>. “On Sequences of Pairs of Dependent Random Variables,” 1975.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CA16DB-2ECF-6B2B-3246-E8878640D07F}"/>
                  </a:ext>
                </a:extLst>
              </p:cNvPr>
              <p:cNvSpPr txBox="1"/>
              <p:nvPr/>
            </p:nvSpPr>
            <p:spPr>
              <a:xfrm>
                <a:off x="660400" y="2341429"/>
                <a:ext cx="10891520" cy="1452577"/>
              </a:xfrm>
              <a:prstGeom prst="rect">
                <a:avLst/>
              </a:prstGeom>
              <a:noFill/>
              <a:ln w="38100">
                <a:solidFill>
                  <a:srgbClr val="4472C4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/>
                  <a:t> </a:t>
                </a:r>
                <a:r>
                  <a:rPr lang="en-US" sz="2800" b="1" dirty="0" err="1"/>
                  <a:t>Thm</a:t>
                </a:r>
                <a:r>
                  <a:rPr lang="en-US" sz="2800" b="1" dirty="0"/>
                  <a:t>: </a:t>
                </a:r>
                <a:r>
                  <a:rPr lang="en-US" sz="2800" dirty="0"/>
                  <a:t>There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/>
                  <a:t> can be converted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 under local </a:t>
                </a:r>
              </a:p>
              <a:p>
                <a:r>
                  <a:rPr lang="en-US" sz="2800" dirty="0"/>
                  <a:t> operations only if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Lin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Lin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CA16DB-2ECF-6B2B-3246-E8878640D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2341429"/>
                <a:ext cx="10891520" cy="1452577"/>
              </a:xfrm>
              <a:prstGeom prst="rect">
                <a:avLst/>
              </a:prstGeom>
              <a:blipFill>
                <a:blip r:embed="rId3"/>
                <a:stretch>
                  <a:fillRect l="-1060" t="-1230" b="-10246"/>
                </a:stretch>
              </a:blipFill>
              <a:ln w="38100"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B0D490-C07E-0C04-39EA-D9BAB3B28B15}"/>
                  </a:ext>
                </a:extLst>
              </p:cNvPr>
              <p:cNvSpPr txBox="1"/>
              <p:nvPr/>
            </p:nvSpPr>
            <p:spPr>
              <a:xfrm>
                <a:off x="660400" y="3972502"/>
                <a:ext cx="10891520" cy="2030043"/>
              </a:xfrm>
              <a:prstGeom prst="rect">
                <a:avLst/>
              </a:prstGeom>
              <a:noFill/>
              <a:ln w="38100">
                <a:solidFill>
                  <a:srgbClr val="4472C4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/>
                  <a:t> </a:t>
                </a:r>
                <a:r>
                  <a:rPr lang="en-US" sz="2800" b="1" dirty="0" err="1"/>
                  <a:t>Thm</a:t>
                </a:r>
                <a:r>
                  <a:rPr lang="en-US" sz="2800" b="1" dirty="0"/>
                  <a:t>: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800" dirty="0"/>
                  <a:t>, define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b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bSup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be   </a:t>
                </a:r>
              </a:p>
              <a:p>
                <a:r>
                  <a:rPr lang="en-US" sz="2800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/>
                  <a:t> Schmidt 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800" dirty="0"/>
                  <a:t>. There exists a positive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 such </a:t>
                </a:r>
              </a:p>
              <a:p>
                <a:r>
                  <a:rPr lang="en-US" sz="2800" dirty="0"/>
                  <a:t>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 only if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B0D490-C07E-0C04-39EA-D9BAB3B28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3972502"/>
                <a:ext cx="10891520" cy="2030043"/>
              </a:xfrm>
              <a:prstGeom prst="rect">
                <a:avLst/>
              </a:prstGeom>
              <a:blipFill>
                <a:blip r:embed="rId4"/>
                <a:stretch>
                  <a:fillRect l="-1060" r="-1171" b="-8850"/>
                </a:stretch>
              </a:blipFill>
              <a:ln w="38100"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1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BC55-65FB-9C14-F4BF-608ACE4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Common Data (ACD)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71157-7920-409F-A47B-350B1E3F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C4D8E-5258-C2A7-4BC0-8F5A2CC1EBCB}"/>
                  </a:ext>
                </a:extLst>
              </p:cNvPr>
              <p:cNvSpPr txBox="1"/>
              <p:nvPr/>
            </p:nvSpPr>
            <p:spPr>
              <a:xfrm>
                <a:off x="838200" y="1209674"/>
                <a:ext cx="10515600" cy="1765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 [8]: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has ACD 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such that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li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→∞ 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b="1" dirty="0"/>
                  <a:t> 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C4D8E-5258-C2A7-4BC0-8F5A2CC1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09674"/>
                <a:ext cx="10515600" cy="1765804"/>
              </a:xfrm>
              <a:prstGeom prst="rect">
                <a:avLst/>
              </a:prstGeom>
              <a:blipFill>
                <a:blip r:embed="rId2"/>
                <a:stretch>
                  <a:fillRect l="-1217" t="-1379"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58AD8F-A4C1-B796-A88F-6FD2375E0647}"/>
                  </a:ext>
                </a:extLst>
              </p:cNvPr>
              <p:cNvSpPr txBox="1"/>
              <p:nvPr/>
            </p:nvSpPr>
            <p:spPr>
              <a:xfrm>
                <a:off x="838200" y="3005373"/>
                <a:ext cx="81396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Classically, because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tensorizes, ACD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58AD8F-A4C1-B796-A88F-6FD2375E0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05373"/>
                <a:ext cx="8139664" cy="430887"/>
              </a:xfrm>
              <a:prstGeom prst="rect">
                <a:avLst/>
              </a:prstGeom>
              <a:blipFill>
                <a:blip r:embed="rId3"/>
                <a:stretch>
                  <a:fillRect l="-2472" t="-23944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0D98B5-9CDF-5745-A078-4B72929BDE02}"/>
                  </a:ext>
                </a:extLst>
              </p:cNvPr>
              <p:cNvSpPr txBox="1"/>
              <p:nvPr/>
            </p:nvSpPr>
            <p:spPr>
              <a:xfrm>
                <a:off x="838200" y="3489406"/>
                <a:ext cx="76319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Quantumly,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/>
                  <a:t> doesn’t seem to tensorize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0D98B5-9CDF-5745-A078-4B72929BD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89406"/>
                <a:ext cx="7631961" cy="430887"/>
              </a:xfrm>
              <a:prstGeom prst="rect">
                <a:avLst/>
              </a:prstGeom>
              <a:blipFill>
                <a:blip r:embed="rId4"/>
                <a:stretch>
                  <a:fillRect l="-2638" t="-23944" r="-183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211EC-097B-B1D7-7C10-7EF6F4E7F2DF}"/>
                  </a:ext>
                </a:extLst>
              </p:cNvPr>
              <p:cNvSpPr txBox="1"/>
              <p:nvPr/>
            </p:nvSpPr>
            <p:spPr>
              <a:xfrm>
                <a:off x="731520" y="4032753"/>
                <a:ext cx="10622280" cy="524182"/>
              </a:xfrm>
              <a:prstGeom prst="rect">
                <a:avLst/>
              </a:prstGeom>
              <a:noFill/>
              <a:ln w="38100">
                <a:solidFill>
                  <a:srgbClr val="4472C4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1" dirty="0"/>
                  <a:t> </a:t>
                </a:r>
                <a:r>
                  <a:rPr lang="en-US" sz="2800" b="1" dirty="0" err="1"/>
                  <a:t>Thm</a:t>
                </a:r>
                <a:r>
                  <a:rPr lang="en-US" sz="28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has ACD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Lin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211EC-097B-B1D7-7C10-7EF6F4E7F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4032753"/>
                <a:ext cx="10622280" cy="524182"/>
              </a:xfrm>
              <a:prstGeom prst="rect">
                <a:avLst/>
              </a:prstGeom>
              <a:blipFill>
                <a:blip r:embed="rId5"/>
                <a:stretch>
                  <a:fillRect t="-8696" b="-25000"/>
                </a:stretch>
              </a:blipFill>
              <a:ln w="38100"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D5111C-49EC-0948-715A-13A7316A9001}"/>
                  </a:ext>
                </a:extLst>
              </p:cNvPr>
              <p:cNvSpPr txBox="1"/>
              <p:nvPr/>
            </p:nvSpPr>
            <p:spPr>
              <a:xfrm>
                <a:off x="731520" y="4740782"/>
                <a:ext cx="10622280" cy="15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Open Questions: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Does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so, can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?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D5111C-49EC-0948-715A-13A7316A9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4740782"/>
                <a:ext cx="10622280" cy="1518557"/>
              </a:xfrm>
              <a:prstGeom prst="rect">
                <a:avLst/>
              </a:prstGeom>
              <a:blipFill>
                <a:blip r:embed="rId6"/>
                <a:stretch>
                  <a:fillRect l="-1147" t="-4016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5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E5FC-8000-C814-1B3F-64AF0ACC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9AF9B-55C1-9984-4A42-773681F9F3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286" y="1137920"/>
                <a:ext cx="11146420" cy="5216581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Motivation: Understanding quantum information theory</a:t>
                </a:r>
              </a:p>
              <a:p>
                <a:pPr lvl="1"/>
                <a:r>
                  <a:rPr lang="en-US" dirty="0"/>
                  <a:t>Operational Motivation: Generic computation of mixing times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Framework: Petz’s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-measure spaces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General Application: Lift classical probability to quantum theory 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/>
                  <a:t>Limits of Local Operations due to Correlations in Space</a:t>
                </a:r>
              </a:p>
              <a:p>
                <a:pPr lvl="1"/>
                <a:r>
                  <a:rPr lang="en-US" dirty="0"/>
                  <a:t>Open problems for non-additivity fans &amp; resource theorists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/>
                  <a:t>Limits of a Sequential Process due to Correlations in Time</a:t>
                </a:r>
              </a:p>
              <a:p>
                <a:pPr lvl="1"/>
                <a:r>
                  <a:rPr lang="en-US" dirty="0"/>
                  <a:t>Observation: Many Operational Quantum States over Time Constructions 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/>
                  <a:t>Resolution: Generic algorithm for efficiently computing mixing times of primitive quantum channels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9AF9B-55C1-9984-4A42-773681F9F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286" y="1137920"/>
                <a:ext cx="11146420" cy="5216581"/>
              </a:xfrm>
              <a:blipFill>
                <a:blip r:embed="rId2"/>
                <a:stretch>
                  <a:fillRect l="-1368" t="-2807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3DA88-3BD8-51E3-B5B2-D4BFB020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8CEB7-4742-BB20-F9F0-03A28D55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A0B5-903A-CEAC-FD70-591D4D81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4B1EA-051C-524A-5F88-473E378287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286" y="1137920"/>
                <a:ext cx="11146420" cy="5216581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Motivation: Understanding quantum information theory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Operational Motivation: Generic computation of mixing times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Framework: Petz’s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-measure spaces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General Application: Lifting probabilistic problems to quantum theory 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Limits of Local Operations due to Correlations in Space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Open problems for non-additivity fans &amp; resource theorists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/>
                  <a:t>Limits of a Sequential Process due to Correlations in Time</a:t>
                </a:r>
              </a:p>
              <a:p>
                <a:pPr lvl="1"/>
                <a:r>
                  <a:rPr lang="en-US" dirty="0"/>
                  <a:t>“Quantum States over Time” constructed from probability theory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Resolution: Generic algorithm for efficiently computing mixing times of primitive quantum channels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4B1EA-051C-524A-5F88-473E37828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286" y="1137920"/>
                <a:ext cx="11146420" cy="5216581"/>
              </a:xfrm>
              <a:blipFill>
                <a:blip r:embed="rId2"/>
                <a:stretch>
                  <a:fillRect l="-1368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47E2B-4B85-1E88-B4F2-3E5470E6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07621-0FE6-ED7F-1907-6E99C852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BD153F-03F9-C0EE-9C3F-4AA53C7719D0}"/>
              </a:ext>
            </a:extLst>
          </p:cNvPr>
          <p:cNvSpPr/>
          <p:nvPr/>
        </p:nvSpPr>
        <p:spPr>
          <a:xfrm>
            <a:off x="1087120" y="2689522"/>
            <a:ext cx="3694074" cy="893250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80DAB-12F5-F13F-1E74-ACC2ED5A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Classical Theory’s Correspondence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7389FE-72AD-DE46-0CBE-C2E06D60DE28}"/>
              </a:ext>
            </a:extLst>
          </p:cNvPr>
          <p:cNvSpPr/>
          <p:nvPr/>
        </p:nvSpPr>
        <p:spPr>
          <a:xfrm>
            <a:off x="3985266" y="1363705"/>
            <a:ext cx="665342" cy="2186988"/>
          </a:xfrm>
          <a:prstGeom prst="ellipse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E380AA-EB30-B399-7B9D-1FC5F3433C1F}"/>
                  </a:ext>
                </a:extLst>
              </p:cNvPr>
              <p:cNvSpPr txBox="1"/>
              <p:nvPr/>
            </p:nvSpPr>
            <p:spPr>
              <a:xfrm>
                <a:off x="4145351" y="1510554"/>
                <a:ext cx="3674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E91BD4-8F4F-67AE-AD79-D4ECFE987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351" y="1510554"/>
                <a:ext cx="36747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8D39E0-853C-6425-C85F-57AE98262525}"/>
                  </a:ext>
                </a:extLst>
              </p:cNvPr>
              <p:cNvSpPr txBox="1"/>
              <p:nvPr/>
            </p:nvSpPr>
            <p:spPr>
              <a:xfrm>
                <a:off x="4145351" y="2795303"/>
                <a:ext cx="3498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47965A-2A2E-1C0E-EF2B-C3E1A6A62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351" y="2795303"/>
                <a:ext cx="34983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76B2B7E-AD53-2A39-DE48-172B581FB3D7}"/>
              </a:ext>
            </a:extLst>
          </p:cNvPr>
          <p:cNvGrpSpPr/>
          <p:nvPr/>
        </p:nvGrpSpPr>
        <p:grpSpPr>
          <a:xfrm>
            <a:off x="1244951" y="1363705"/>
            <a:ext cx="2900400" cy="2067701"/>
            <a:chOff x="1244951" y="1363705"/>
            <a:chExt cx="2900400" cy="2067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90FE192-EF5D-4586-B52D-444BA4F86FA9}"/>
                    </a:ext>
                  </a:extLst>
                </p:cNvPr>
                <p:cNvSpPr txBox="1"/>
                <p:nvPr/>
              </p:nvSpPr>
              <p:spPr>
                <a:xfrm>
                  <a:off x="1275590" y="2938963"/>
                  <a:ext cx="50154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837739-1AD5-BE5C-8F36-3F22066C7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590" y="2938963"/>
                  <a:ext cx="50154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ECD4B73-5ACD-E49D-D21E-5B0D493EA191}"/>
                </a:ext>
              </a:extLst>
            </p:cNvPr>
            <p:cNvGrpSpPr/>
            <p:nvPr/>
          </p:nvGrpSpPr>
          <p:grpSpPr>
            <a:xfrm>
              <a:off x="1244951" y="1363705"/>
              <a:ext cx="2900400" cy="2065295"/>
              <a:chOff x="1244951" y="1363705"/>
              <a:chExt cx="2900400" cy="20652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A1745057-CDE0-7987-0786-5106BF9915D6}"/>
                      </a:ext>
                    </a:extLst>
                  </p:cNvPr>
                  <p:cNvSpPr/>
                  <p:nvPr/>
                </p:nvSpPr>
                <p:spPr>
                  <a:xfrm>
                    <a:off x="2541545" y="1363705"/>
                    <a:ext cx="1098549" cy="7749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8B92FF40-0A94-53E8-53A1-E295269B51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1545" y="1363705"/>
                    <a:ext cx="1098549" cy="7749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848BC83F-1B07-DC48-4137-3F8101A67D9B}"/>
                      </a:ext>
                    </a:extLst>
                  </p:cNvPr>
                  <p:cNvSpPr txBox="1"/>
                  <p:nvPr/>
                </p:nvSpPr>
                <p:spPr>
                  <a:xfrm>
                    <a:off x="1514116" y="1988822"/>
                    <a:ext cx="724173" cy="65402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p>
                          </m:sSub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72826EE-C4AB-D8F7-F53F-9ED15F80A0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4116" y="1988822"/>
                    <a:ext cx="724173" cy="6540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81" r="-25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Connector: Elbow 7">
                <a:extLst>
                  <a:ext uri="{FF2B5EF4-FFF2-40B4-BE49-F238E27FC236}">
                    <a16:creationId xmlns:a16="http://schemas.microsoft.com/office/drawing/2014/main" id="{CF9208CD-8B9B-4738-8007-20AC23E21C72}"/>
                  </a:ext>
                </a:extLst>
              </p:cNvPr>
              <p:cNvCxnSpPr>
                <a:cxnSpLocks/>
                <a:stCxn id="7" idx="2"/>
                <a:endCxn id="10" idx="1"/>
              </p:cNvCxnSpPr>
              <p:nvPr/>
            </p:nvCxnSpPr>
            <p:spPr>
              <a:xfrm rot="16200000" flipH="1">
                <a:off x="2009535" y="2509515"/>
                <a:ext cx="398678" cy="66534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or: Elbow 8">
                <a:extLst>
                  <a:ext uri="{FF2B5EF4-FFF2-40B4-BE49-F238E27FC236}">
                    <a16:creationId xmlns:a16="http://schemas.microsoft.com/office/drawing/2014/main" id="{546A917D-BC53-CFA1-2B21-5D656C2A9544}"/>
                  </a:ext>
                </a:extLst>
              </p:cNvPr>
              <p:cNvCxnSpPr>
                <a:cxnSpLocks/>
                <a:stCxn id="7" idx="0"/>
                <a:endCxn id="6" idx="1"/>
              </p:cNvCxnSpPr>
              <p:nvPr/>
            </p:nvCxnSpPr>
            <p:spPr>
              <a:xfrm rot="5400000" flipH="1" flipV="1">
                <a:off x="2090054" y="1537331"/>
                <a:ext cx="237641" cy="66534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D488559B-4B48-11C4-2310-103060FA5A17}"/>
                      </a:ext>
                    </a:extLst>
                  </p:cNvPr>
                  <p:cNvSpPr/>
                  <p:nvPr/>
                </p:nvSpPr>
                <p:spPr>
                  <a:xfrm>
                    <a:off x="2541545" y="2654049"/>
                    <a:ext cx="1162489" cy="7749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F3077DD2-5CC2-3F38-87AB-9D4E7593DB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1545" y="2654049"/>
                    <a:ext cx="1162489" cy="77495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C83E7760-426A-DC26-1DE8-F3635BD241F1}"/>
                  </a:ext>
                </a:extLst>
              </p:cNvPr>
              <p:cNvCxnSpPr>
                <a:cxnSpLocks/>
                <a:stCxn id="6" idx="3"/>
                <a:endCxn id="11" idx="1"/>
              </p:cNvCxnSpPr>
              <p:nvPr/>
            </p:nvCxnSpPr>
            <p:spPr>
              <a:xfrm>
                <a:off x="3640094" y="1751181"/>
                <a:ext cx="505257" cy="55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AAEE253-4558-E209-A59B-CCD67E86D31F}"/>
                  </a:ext>
                </a:extLst>
              </p:cNvPr>
              <p:cNvCxnSpPr>
                <a:cxnSpLocks/>
                <a:stCxn id="10" idx="3"/>
                <a:endCxn id="13" idx="1"/>
              </p:cNvCxnSpPr>
              <p:nvPr/>
            </p:nvCxnSpPr>
            <p:spPr>
              <a:xfrm>
                <a:off x="3704034" y="3041525"/>
                <a:ext cx="44131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0EA73A9-E177-7419-E643-ADBEF4D68C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44951" y="1473041"/>
                    <a:ext cx="36747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08C1C5B-B1EE-02C7-E3CF-1CC2AE5186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4951" y="1473041"/>
                    <a:ext cx="367473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C4D7AE-78BB-A0D4-51F9-D26176A0BA8C}"/>
                  </a:ext>
                </a:extLst>
              </p:cNvPr>
              <p:cNvSpPr txBox="1"/>
              <p:nvPr/>
            </p:nvSpPr>
            <p:spPr>
              <a:xfrm>
                <a:off x="3991728" y="2011359"/>
                <a:ext cx="7241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D0F230-8B0E-9BF6-9691-0699CC959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28" y="2011359"/>
                <a:ext cx="72417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02D5B-C7C5-6EDB-379B-5B907246E41B}"/>
                  </a:ext>
                </a:extLst>
              </p:cNvPr>
              <p:cNvSpPr txBox="1"/>
              <p:nvPr/>
            </p:nvSpPr>
            <p:spPr>
              <a:xfrm>
                <a:off x="6040834" y="1342238"/>
                <a:ext cx="4906215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ACD050-1249-F482-D9FC-2B12E5B6E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34" y="1342238"/>
                <a:ext cx="4906215" cy="5365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5B1BDF-5724-C5F7-D005-E4AA2204000E}"/>
                  </a:ext>
                </a:extLst>
              </p:cNvPr>
              <p:cNvSpPr txBox="1"/>
              <p:nvPr/>
            </p:nvSpPr>
            <p:spPr>
              <a:xfrm>
                <a:off x="6397585" y="1965484"/>
                <a:ext cx="4167936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9DD912-DAEA-F0DE-BD54-7B1AA726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85" y="1965484"/>
                <a:ext cx="4167936" cy="5365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9B3CA4-F14E-6E70-F000-FD2DD03D6FC5}"/>
                  </a:ext>
                </a:extLst>
              </p:cNvPr>
              <p:cNvSpPr txBox="1"/>
              <p:nvPr/>
            </p:nvSpPr>
            <p:spPr>
              <a:xfrm>
                <a:off x="5284652" y="3379739"/>
                <a:ext cx="6393802" cy="654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1362B4-EC99-84C5-9CF3-EA136E5A2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652" y="3379739"/>
                <a:ext cx="6393802" cy="6540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BBB341-FFC9-D451-8912-0C54274B6C39}"/>
                  </a:ext>
                </a:extLst>
              </p:cNvPr>
              <p:cNvSpPr txBox="1"/>
              <p:nvPr/>
            </p:nvSpPr>
            <p:spPr>
              <a:xfrm>
                <a:off x="5943683" y="2597022"/>
                <a:ext cx="5119157" cy="736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0FCB35-FE08-0CBC-5280-88C031272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83" y="2597022"/>
                <a:ext cx="5119157" cy="736997"/>
              </a:xfrm>
              <a:prstGeom prst="rect">
                <a:avLst/>
              </a:prstGeom>
              <a:blipFill>
                <a:blip r:embed="rId13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9420F9-3318-9067-541C-AD6AEA6FDF6A}"/>
                  </a:ext>
                </a:extLst>
              </p:cNvPr>
              <p:cNvSpPr txBox="1"/>
              <p:nvPr/>
            </p:nvSpPr>
            <p:spPr>
              <a:xfrm>
                <a:off x="838200" y="4105391"/>
                <a:ext cx="10515600" cy="1229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/>
                  <a:t>Thm </a:t>
                </a:r>
                <a:r>
                  <a:rPr lang="en-US" sz="3200" dirty="0"/>
                  <a:t>[7]: </a:t>
                </a:r>
              </a:p>
              <a:p>
                <a:pPr algn="ctr"/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p>
                        </m:sSubSup>
                      </m:e>
                    </m: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9420F9-3318-9067-541C-AD6AEA6FD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05391"/>
                <a:ext cx="10515600" cy="1229439"/>
              </a:xfrm>
              <a:prstGeom prst="rect">
                <a:avLst/>
              </a:prstGeom>
              <a:blipFill>
                <a:blip r:embed="rId14"/>
                <a:stretch>
                  <a:fillRect l="-2377" t="-9901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24F1DF-919C-F47B-339A-9FB6DD6962FE}"/>
                  </a:ext>
                </a:extLst>
              </p:cNvPr>
              <p:cNvSpPr txBox="1"/>
              <p:nvPr/>
            </p:nvSpPr>
            <p:spPr>
              <a:xfrm>
                <a:off x="3090819" y="5360229"/>
                <a:ext cx="6503382" cy="994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77CC3B-E608-83BD-9B65-0D72D05A8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19" y="5360229"/>
                <a:ext cx="6503382" cy="9944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6F03697-D4BF-9F1E-1ECB-4E66A9C8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364B2E-2F4F-BE2F-6074-7172B801D87C}"/>
                  </a:ext>
                </a:extLst>
              </p:cNvPr>
              <p:cNvSpPr txBox="1"/>
              <p:nvPr/>
            </p:nvSpPr>
            <p:spPr>
              <a:xfrm>
                <a:off x="838201" y="6339420"/>
                <a:ext cx="105156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[7] Raginsky. “Strong Data Processing Inequalities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000" dirty="0">
                    <a:solidFill>
                      <a:schemeClr val="bg1"/>
                    </a:solidFill>
                  </a:rPr>
                  <a:t>-Sobolev Inequalities for Discrete Channels,” 2016.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3ABBF0E-D267-41BD-A3C2-86F61A2C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6339420"/>
                <a:ext cx="10515600" cy="246221"/>
              </a:xfrm>
              <a:prstGeom prst="rect">
                <a:avLst/>
              </a:prstGeom>
              <a:blipFill>
                <a:blip r:embed="rId1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4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1" grpId="0"/>
      <p:bldP spid="22" grpId="0"/>
      <p:bldP spid="23" grpId="0"/>
      <p:bldP spid="2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537E-01A1-D25A-3C1F-9E09A7E4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Theory’s Correspondence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098B6-A0E2-8233-4427-4FA257871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6763"/>
                <a:ext cx="5044440" cy="8368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Classically,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3098B6-A0E2-8233-4427-4FA257871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6763"/>
                <a:ext cx="5044440" cy="836838"/>
              </a:xfrm>
              <a:blipFill>
                <a:blip r:embed="rId2"/>
                <a:stretch>
                  <a:fillRect l="-2539" t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0A33F-8C29-A675-D2A8-65BDD9E3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1A305C-2AC6-A772-914F-8EA6928AD5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2640" y="1296763"/>
                <a:ext cx="5928360" cy="8368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Quantumly,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1A305C-2AC6-A772-914F-8EA6928AD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1296763"/>
                <a:ext cx="5928360" cy="836838"/>
              </a:xfrm>
              <a:prstGeom prst="rect">
                <a:avLst/>
              </a:prstGeom>
              <a:blipFill>
                <a:blip r:embed="rId3"/>
                <a:stretch>
                  <a:fillRect l="-2055" t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38664E-708B-CA66-1A46-D1126CA6CF1F}"/>
                  </a:ext>
                </a:extLst>
              </p:cNvPr>
              <p:cNvSpPr txBox="1"/>
              <p:nvPr/>
            </p:nvSpPr>
            <p:spPr>
              <a:xfrm>
                <a:off x="2826868" y="2006306"/>
                <a:ext cx="6538264" cy="1101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Va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𝑱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Va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𝑱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38664E-708B-CA66-1A46-D1126CA6C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68" y="2006306"/>
                <a:ext cx="6538264" cy="11015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36DBFA8-0CD4-BC26-7868-43602A0AAD31}"/>
              </a:ext>
            </a:extLst>
          </p:cNvPr>
          <p:cNvGrpSpPr/>
          <p:nvPr/>
        </p:nvGrpSpPr>
        <p:grpSpPr>
          <a:xfrm>
            <a:off x="934085" y="3365841"/>
            <a:ext cx="10602595" cy="2401710"/>
            <a:chOff x="751205" y="3870100"/>
            <a:chExt cx="10602595" cy="2401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80103D26-5E09-A2AE-59C3-422AC5F9DE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8200" y="3870100"/>
                  <a:ext cx="10515600" cy="186014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800" b="1" dirty="0"/>
                    <a:t>Lem: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sz="28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2800" dirty="0"/>
                    <a:t> PTP map,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St</m:t>
                          </m:r>
                        </m:sub>
                      </m:sSub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80103D26-5E09-A2AE-59C3-422AC5F9D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870100"/>
                  <a:ext cx="10515600" cy="1860140"/>
                </a:xfrm>
                <a:prstGeom prst="rect">
                  <a:avLst/>
                </a:prstGeom>
                <a:blipFill>
                  <a:blip r:embed="rId5"/>
                  <a:stretch>
                    <a:fillRect l="-1217" t="-55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F87CB9-9919-F6C4-082F-29C61CC19E3D}"/>
                </a:ext>
              </a:extLst>
            </p:cNvPr>
            <p:cNvGrpSpPr/>
            <p:nvPr/>
          </p:nvGrpSpPr>
          <p:grpSpPr>
            <a:xfrm>
              <a:off x="751205" y="4388260"/>
              <a:ext cx="8095615" cy="1883550"/>
              <a:chOff x="1330325" y="2670886"/>
              <a:chExt cx="8095615" cy="1883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998434D-860B-14C4-7DB7-2A30DDCBEB61}"/>
                      </a:ext>
                    </a:extLst>
                  </p:cNvPr>
                  <p:cNvSpPr txBox="1"/>
                  <p:nvPr/>
                </p:nvSpPr>
                <p:spPr>
                  <a:xfrm>
                    <a:off x="3553460" y="3446555"/>
                    <a:ext cx="4752340" cy="55354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.   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998434D-860B-14C4-7DB7-2A30DDCBEB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3460" y="3446555"/>
                    <a:ext cx="4752340" cy="5535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6CA31F7-2702-D0DF-5861-41F5AA7BC918}"/>
                      </a:ext>
                    </a:extLst>
                  </p:cNvPr>
                  <p:cNvSpPr txBox="1"/>
                  <p:nvPr/>
                </p:nvSpPr>
                <p:spPr>
                  <a:xfrm>
                    <a:off x="1330325" y="2670886"/>
                    <a:ext cx="2550795" cy="9691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  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6CA31F7-2702-D0DF-5861-41F5AA7BC9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0325" y="2670886"/>
                    <a:ext cx="2550795" cy="96917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0ED9D8C-87FD-CF95-4055-058FBBB31BDF}"/>
                      </a:ext>
                    </a:extLst>
                  </p:cNvPr>
                  <p:cNvSpPr txBox="1"/>
                  <p:nvPr/>
                </p:nvSpPr>
                <p:spPr>
                  <a:xfrm>
                    <a:off x="3267710" y="2720314"/>
                    <a:ext cx="4885690" cy="73404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∘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</a:rPr>
                                            <m:t>𝑱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0ED9D8C-87FD-CF95-4055-058FBBB31B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7710" y="2720314"/>
                    <a:ext cx="4885690" cy="734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41B505A-347A-4090-6BA3-D89509F16AEB}"/>
                      </a:ext>
                    </a:extLst>
                  </p:cNvPr>
                  <p:cNvSpPr txBox="1"/>
                  <p:nvPr/>
                </p:nvSpPr>
                <p:spPr>
                  <a:xfrm>
                    <a:off x="4264660" y="3996719"/>
                    <a:ext cx="5161280" cy="5577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Va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]=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41B505A-347A-4090-6BA3-D89509F16A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4660" y="3996719"/>
                    <a:ext cx="5161280" cy="55771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B834B0A-B2C1-30AF-7ABE-76634CE52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7959" y="3758769"/>
            <a:ext cx="4030323" cy="1162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6F4E2D0-D0A1-0318-1295-59BDED78C426}"/>
              </a:ext>
            </a:extLst>
          </p:cNvPr>
          <p:cNvGrpSpPr/>
          <p:nvPr/>
        </p:nvGrpSpPr>
        <p:grpSpPr>
          <a:xfrm>
            <a:off x="6096000" y="4053840"/>
            <a:ext cx="4419600" cy="568960"/>
            <a:chOff x="6096000" y="4053840"/>
            <a:chExt cx="4419600" cy="56896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749334-F642-7FAC-99F0-6BDEC53E2522}"/>
                </a:ext>
              </a:extLst>
            </p:cNvPr>
            <p:cNvCxnSpPr/>
            <p:nvPr/>
          </p:nvCxnSpPr>
          <p:spPr>
            <a:xfrm>
              <a:off x="6096000" y="4622800"/>
              <a:ext cx="8737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4FBB43-BB23-B7DE-65FA-A781A93D90DD}"/>
                </a:ext>
              </a:extLst>
            </p:cNvPr>
            <p:cNvCxnSpPr>
              <a:cxnSpLocks/>
            </p:cNvCxnSpPr>
            <p:nvPr/>
          </p:nvCxnSpPr>
          <p:spPr>
            <a:xfrm>
              <a:off x="10078720" y="4053840"/>
              <a:ext cx="4368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83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50E4-9065-1E0D-044E-1EEB0DE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Couplings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EE152D-F941-3204-1F57-ADFF6C11AA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9674"/>
                <a:ext cx="10515600" cy="10572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Def: </a:t>
                </a:r>
                <a:r>
                  <a:rPr lang="en-US" sz="2800" dirty="0"/>
                  <a:t>A coupling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 a joint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EE152D-F941-3204-1F57-ADFF6C11AA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9674"/>
                <a:ext cx="10515600" cy="1057276"/>
              </a:xfrm>
              <a:blipFill>
                <a:blip r:embed="rId2"/>
                <a:stretch>
                  <a:fillRect l="-1217" t="-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B897A-18C0-AE06-28CA-346AF369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E7A4152-7DB3-611F-C15C-90C00E8DE5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610099"/>
                <a:ext cx="10515600" cy="10572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b="1" dirty="0"/>
                  <a:t>Def: </a:t>
                </a:r>
                <a:r>
                  <a:rPr lang="en-US" sz="2800" dirty="0"/>
                  <a:t>A relaxed coupling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is a Hermitian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. It’s a coupling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E7A4152-7DB3-611F-C15C-90C00E8DE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10099"/>
                <a:ext cx="10515600" cy="1057276"/>
              </a:xfrm>
              <a:prstGeom prst="rect">
                <a:avLst/>
              </a:prstGeom>
              <a:blipFill>
                <a:blip r:embed="rId3"/>
                <a:stretch>
                  <a:fillRect l="-1217" t="-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880998-C890-C3C8-8A74-D423872B4B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96013"/>
                <a:ext cx="10515600" cy="10572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/>
                  <a:t>Prop: </a:t>
                </a:r>
                <a:r>
                  <a:rPr lang="en-US" sz="2800" dirty="0"/>
                  <a:t>Writing the Choi operator in the </a:t>
                </a:r>
                <a:r>
                  <a:rPr lang="en-US" sz="2800" dirty="0" err="1"/>
                  <a:t>eigenbasis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,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b>
                        </m:sSub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is a relaxed coupling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880998-C890-C3C8-8A74-D423872B4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6013"/>
                <a:ext cx="10515600" cy="1057276"/>
              </a:xfrm>
              <a:prstGeom prst="rect">
                <a:avLst/>
              </a:prstGeom>
              <a:blipFill>
                <a:blip r:embed="rId4"/>
                <a:stretch>
                  <a:fillRect l="-1217" t="-9770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2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99E88-5893-B2EE-4039-16CFECF3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7240-35D0-A9E2-C0E9-C7C91D1D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Theory’s Correspondence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6434B-0D23-D648-3D4A-5C360DDC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C1F5E9-9873-05C3-6A6D-F28D030B88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86314"/>
                <a:ext cx="6883400" cy="14234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err="1"/>
                  <a:t>Thm</a:t>
                </a:r>
                <a:r>
                  <a:rPr lang="en-US" sz="28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PTP map,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C1F5E9-9873-05C3-6A6D-F28D030B8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6314"/>
                <a:ext cx="6883400" cy="1423421"/>
              </a:xfrm>
              <a:prstGeom prst="rect">
                <a:avLst/>
              </a:prstGeom>
              <a:blipFill>
                <a:blip r:embed="rId2"/>
                <a:stretch>
                  <a:fillRect l="-1860" t="-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DBF3C94D-A46A-D9C5-72D4-41B7DC4D4001}"/>
              </a:ext>
            </a:extLst>
          </p:cNvPr>
          <p:cNvGrpSpPr/>
          <p:nvPr/>
        </p:nvGrpSpPr>
        <p:grpSpPr>
          <a:xfrm>
            <a:off x="7531932" y="1219458"/>
            <a:ext cx="4097745" cy="2614982"/>
            <a:chOff x="7395154" y="1478137"/>
            <a:chExt cx="4097745" cy="261498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2B3446-7AE4-9848-1E57-2326895C50E1}"/>
                </a:ext>
              </a:extLst>
            </p:cNvPr>
            <p:cNvSpPr/>
            <p:nvPr/>
          </p:nvSpPr>
          <p:spPr>
            <a:xfrm>
              <a:off x="7395154" y="2639812"/>
              <a:ext cx="4047134" cy="1244228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FA48A0C-AF9E-34AF-2CF6-E5783AE8A1F3}"/>
                </a:ext>
              </a:extLst>
            </p:cNvPr>
            <p:cNvSpPr/>
            <p:nvPr/>
          </p:nvSpPr>
          <p:spPr>
            <a:xfrm>
              <a:off x="10293299" y="1478137"/>
              <a:ext cx="1137907" cy="2186988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0D69898-D73F-06E4-9CB0-20B8A898BD7A}"/>
                    </a:ext>
                  </a:extLst>
                </p:cNvPr>
                <p:cNvSpPr/>
                <p:nvPr/>
              </p:nvSpPr>
              <p:spPr>
                <a:xfrm>
                  <a:off x="8849579" y="1478137"/>
                  <a:ext cx="1098549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0D69898-D73F-06E4-9CB0-20B8A898BD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9579" y="1478137"/>
                  <a:ext cx="1098549" cy="7749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00DD6-63CA-8F30-DA82-2AC0B5DE665B}"/>
                    </a:ext>
                  </a:extLst>
                </p:cNvPr>
                <p:cNvSpPr txBox="1"/>
                <p:nvPr/>
              </p:nvSpPr>
              <p:spPr>
                <a:xfrm>
                  <a:off x="7705541" y="2103254"/>
                  <a:ext cx="915311" cy="5895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00DD6-63CA-8F30-DA82-2AC0B5DE6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541" y="2103254"/>
                  <a:ext cx="915311" cy="5895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3A9C1E0A-BB2D-81B2-F003-5352335CB302}"/>
                </a:ext>
              </a:extLst>
            </p:cNvPr>
            <p:cNvCxnSpPr>
              <a:cxnSpLocks/>
              <a:stCxn id="23" idx="2"/>
              <a:endCxn id="26" idx="1"/>
            </p:cNvCxnSpPr>
            <p:nvPr/>
          </p:nvCxnSpPr>
          <p:spPr>
            <a:xfrm rot="16200000" flipH="1">
              <a:off x="8274797" y="2581174"/>
              <a:ext cx="463183" cy="68638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92143E45-1452-57EF-BFBC-B20F019BF6C8}"/>
                </a:ext>
              </a:extLst>
            </p:cNvPr>
            <p:cNvCxnSpPr>
              <a:cxnSpLocks/>
              <a:stCxn id="23" idx="0"/>
              <a:endCxn id="22" idx="1"/>
            </p:cNvCxnSpPr>
            <p:nvPr/>
          </p:nvCxnSpPr>
          <p:spPr>
            <a:xfrm rot="5400000" flipH="1" flipV="1">
              <a:off x="8387568" y="1641243"/>
              <a:ext cx="237641" cy="68638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664B2D2-EFA5-0F78-DCC8-9EFC4B4195DD}"/>
                    </a:ext>
                  </a:extLst>
                </p:cNvPr>
                <p:cNvSpPr/>
                <p:nvPr/>
              </p:nvSpPr>
              <p:spPr>
                <a:xfrm>
                  <a:off x="8849579" y="2768481"/>
                  <a:ext cx="1162489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bar>
                              <m:barPr>
                                <m:pos m:val="top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a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664B2D2-EFA5-0F78-DCC8-9EFC4B419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9579" y="2768481"/>
                  <a:ext cx="1162489" cy="7749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562F752-34B7-4E23-89CB-C87C173502A7}"/>
                    </a:ext>
                  </a:extLst>
                </p:cNvPr>
                <p:cNvSpPr txBox="1"/>
                <p:nvPr/>
              </p:nvSpPr>
              <p:spPr>
                <a:xfrm>
                  <a:off x="10453385" y="1624986"/>
                  <a:ext cx="36747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562F752-34B7-4E23-89CB-C87C173502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385" y="1624986"/>
                  <a:ext cx="367472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763C86E-1A9E-D077-944C-3BD56F26F2EF}"/>
                </a:ext>
              </a:extLst>
            </p:cNvPr>
            <p:cNvCxnSpPr>
              <a:cxnSpLocks/>
              <a:stCxn id="22" idx="3"/>
              <a:endCxn id="27" idx="1"/>
            </p:cNvCxnSpPr>
            <p:nvPr/>
          </p:nvCxnSpPr>
          <p:spPr>
            <a:xfrm>
              <a:off x="9948128" y="1865613"/>
              <a:ext cx="505257" cy="55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91BFFCF-2662-0768-5B80-5149AA8E2DC8}"/>
                    </a:ext>
                  </a:extLst>
                </p:cNvPr>
                <p:cNvSpPr txBox="1"/>
                <p:nvPr/>
              </p:nvSpPr>
              <p:spPr>
                <a:xfrm>
                  <a:off x="10453385" y="2909735"/>
                  <a:ext cx="3733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91BFFCF-2662-0768-5B80-5149AA8E2D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385" y="2909735"/>
                  <a:ext cx="373307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36D6EDE-72E9-6B05-B283-50D26D7D74B7}"/>
                </a:ext>
              </a:extLst>
            </p:cNvPr>
            <p:cNvCxnSpPr>
              <a:cxnSpLocks/>
              <a:stCxn id="26" idx="3"/>
              <a:endCxn id="29" idx="1"/>
            </p:cNvCxnSpPr>
            <p:nvPr/>
          </p:nvCxnSpPr>
          <p:spPr>
            <a:xfrm>
              <a:off x="10012068" y="3155957"/>
              <a:ext cx="44131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E9578B3-4DFB-3C67-FFB2-48A5C8FCB857}"/>
                    </a:ext>
                  </a:extLst>
                </p:cNvPr>
                <p:cNvSpPr txBox="1"/>
                <p:nvPr/>
              </p:nvSpPr>
              <p:spPr>
                <a:xfrm>
                  <a:off x="7583624" y="3053395"/>
                  <a:ext cx="356701" cy="5505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ba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E9578B3-4DFB-3C67-FFB2-48A5C8FCB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3624" y="3053395"/>
                  <a:ext cx="356701" cy="5505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0FE741E-1A06-CA2A-2F4A-AC81F9C33807}"/>
                    </a:ext>
                  </a:extLst>
                </p:cNvPr>
                <p:cNvSpPr txBox="1"/>
                <p:nvPr/>
              </p:nvSpPr>
              <p:spPr>
                <a:xfrm>
                  <a:off x="7552985" y="1587473"/>
                  <a:ext cx="3567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0FE741E-1A06-CA2A-2F4A-AC81F9C33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2985" y="1587473"/>
                  <a:ext cx="356701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53C350D-C211-A1E7-ADD3-A18B409D274C}"/>
                    </a:ext>
                  </a:extLst>
                </p:cNvPr>
                <p:cNvSpPr txBox="1"/>
                <p:nvPr/>
              </p:nvSpPr>
              <p:spPr>
                <a:xfrm>
                  <a:off x="10268718" y="2188400"/>
                  <a:ext cx="1224181" cy="5895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53C350D-C211-A1E7-ADD3-A18B409D2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8718" y="2188400"/>
                  <a:ext cx="1224181" cy="5895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9CDD0D-E017-CD52-8F06-5B8CA7B0D70E}"/>
                </a:ext>
              </a:extLst>
            </p:cNvPr>
            <p:cNvSpPr txBox="1"/>
            <p:nvPr/>
          </p:nvSpPr>
          <p:spPr>
            <a:xfrm>
              <a:off x="8818732" y="3600676"/>
              <a:ext cx="6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662C7B6B-C65B-0841-5EDC-BD177F1380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97623"/>
                <a:ext cx="6883400" cy="1426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/>
                  <a:t>Cor: </a:t>
                </a: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such that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𝐺𝑀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662C7B6B-C65B-0841-5EDC-BD177F138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97623"/>
                <a:ext cx="6883400" cy="1426236"/>
              </a:xfrm>
              <a:prstGeom prst="rect">
                <a:avLst/>
              </a:prstGeom>
              <a:blipFill>
                <a:blip r:embed="rId11"/>
                <a:stretch>
                  <a:fillRect l="-1860" t="-7692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0371CE9-834B-D1C7-6931-237B0C093C10}"/>
              </a:ext>
            </a:extLst>
          </p:cNvPr>
          <p:cNvGrpSpPr/>
          <p:nvPr/>
        </p:nvGrpSpPr>
        <p:grpSpPr>
          <a:xfrm>
            <a:off x="7531932" y="3793170"/>
            <a:ext cx="4047134" cy="2614982"/>
            <a:chOff x="7395154" y="1478137"/>
            <a:chExt cx="4047134" cy="261498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6DA50ED-3F5C-D729-40EC-52836A1265E3}"/>
                </a:ext>
              </a:extLst>
            </p:cNvPr>
            <p:cNvSpPr/>
            <p:nvPr/>
          </p:nvSpPr>
          <p:spPr>
            <a:xfrm>
              <a:off x="7395154" y="2639812"/>
              <a:ext cx="4047134" cy="1244228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F33CC9-C0E7-4848-9C7B-19805DA6D9BB}"/>
                </a:ext>
              </a:extLst>
            </p:cNvPr>
            <p:cNvSpPr/>
            <p:nvPr/>
          </p:nvSpPr>
          <p:spPr>
            <a:xfrm>
              <a:off x="10293299" y="1478137"/>
              <a:ext cx="1137907" cy="2186988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660783F-9DCE-3B5E-0796-283931EB872E}"/>
                    </a:ext>
                  </a:extLst>
                </p:cNvPr>
                <p:cNvSpPr/>
                <p:nvPr/>
              </p:nvSpPr>
              <p:spPr>
                <a:xfrm>
                  <a:off x="8849579" y="1478137"/>
                  <a:ext cx="1098549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660783F-9DCE-3B5E-0796-283931EB8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9579" y="1478137"/>
                  <a:ext cx="1098549" cy="77495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43B114C-EBBE-87DC-5FCD-F52E3BEB5C02}"/>
                    </a:ext>
                  </a:extLst>
                </p:cNvPr>
                <p:cNvSpPr txBox="1"/>
                <p:nvPr/>
              </p:nvSpPr>
              <p:spPr>
                <a:xfrm>
                  <a:off x="7705541" y="2103254"/>
                  <a:ext cx="915311" cy="5365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43B114C-EBBE-87DC-5FCD-F52E3BEB5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541" y="2103254"/>
                  <a:ext cx="915311" cy="5365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F9E40FFB-3755-33CC-6DFB-13CCC3EC6E34}"/>
                </a:ext>
              </a:extLst>
            </p:cNvPr>
            <p:cNvCxnSpPr>
              <a:cxnSpLocks/>
              <a:stCxn id="46" idx="2"/>
              <a:endCxn id="49" idx="1"/>
            </p:cNvCxnSpPr>
            <p:nvPr/>
          </p:nvCxnSpPr>
          <p:spPr>
            <a:xfrm rot="16200000" flipH="1">
              <a:off x="8248315" y="2554693"/>
              <a:ext cx="516146" cy="68638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78860A25-BC48-1B2C-6190-EB33C0808E96}"/>
                </a:ext>
              </a:extLst>
            </p:cNvPr>
            <p:cNvCxnSpPr>
              <a:cxnSpLocks/>
              <a:stCxn id="46" idx="0"/>
              <a:endCxn id="45" idx="1"/>
            </p:cNvCxnSpPr>
            <p:nvPr/>
          </p:nvCxnSpPr>
          <p:spPr>
            <a:xfrm rot="5400000" flipH="1" flipV="1">
              <a:off x="8387568" y="1641243"/>
              <a:ext cx="237641" cy="68638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9CA8278-9D3A-713C-AD33-87C658653319}"/>
                    </a:ext>
                  </a:extLst>
                </p:cNvPr>
                <p:cNvSpPr/>
                <p:nvPr/>
              </p:nvSpPr>
              <p:spPr>
                <a:xfrm>
                  <a:off x="8849579" y="2768481"/>
                  <a:ext cx="1162489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bar>
                              <m:barPr>
                                <m:pos m:val="top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a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9CA8278-9D3A-713C-AD33-87C658653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9579" y="2768481"/>
                  <a:ext cx="1162489" cy="77495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6436DEF-4033-D474-EDC0-DC8FDBF85854}"/>
                    </a:ext>
                  </a:extLst>
                </p:cNvPr>
                <p:cNvSpPr txBox="1"/>
                <p:nvPr/>
              </p:nvSpPr>
              <p:spPr>
                <a:xfrm>
                  <a:off x="10453385" y="1624986"/>
                  <a:ext cx="36747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6436DEF-4033-D474-EDC0-DC8FDBF85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385" y="1624986"/>
                  <a:ext cx="367472" cy="4924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EB797EE-9E13-46C4-0278-BEEBBB95973E}"/>
                </a:ext>
              </a:extLst>
            </p:cNvPr>
            <p:cNvCxnSpPr>
              <a:cxnSpLocks/>
              <a:stCxn id="45" idx="3"/>
              <a:endCxn id="50" idx="1"/>
            </p:cNvCxnSpPr>
            <p:nvPr/>
          </p:nvCxnSpPr>
          <p:spPr>
            <a:xfrm>
              <a:off x="9948128" y="1865613"/>
              <a:ext cx="505257" cy="55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B5BCA74-A8EE-EE2F-A460-05A97850D8E2}"/>
                    </a:ext>
                  </a:extLst>
                </p:cNvPr>
                <p:cNvSpPr txBox="1"/>
                <p:nvPr/>
              </p:nvSpPr>
              <p:spPr>
                <a:xfrm>
                  <a:off x="10453385" y="2909735"/>
                  <a:ext cx="3733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B5BCA74-A8EE-EE2F-A460-05A97850D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385" y="2909735"/>
                  <a:ext cx="373307" cy="4924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895A46E-E696-77BA-BDCE-249E2CD7DECC}"/>
                </a:ext>
              </a:extLst>
            </p:cNvPr>
            <p:cNvCxnSpPr>
              <a:cxnSpLocks/>
              <a:stCxn id="49" idx="3"/>
              <a:endCxn id="52" idx="1"/>
            </p:cNvCxnSpPr>
            <p:nvPr/>
          </p:nvCxnSpPr>
          <p:spPr>
            <a:xfrm>
              <a:off x="10012068" y="3155957"/>
              <a:ext cx="44131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B55A0AE-A1A2-012C-8423-7B6E2EC07A9B}"/>
                    </a:ext>
                  </a:extLst>
                </p:cNvPr>
                <p:cNvSpPr txBox="1"/>
                <p:nvPr/>
              </p:nvSpPr>
              <p:spPr>
                <a:xfrm>
                  <a:off x="7583624" y="3053395"/>
                  <a:ext cx="356701" cy="5505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ba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B55A0AE-A1A2-012C-8423-7B6E2EC07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3624" y="3053395"/>
                  <a:ext cx="356701" cy="55053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C0EA89B-FF44-C2CF-1373-3084EA351C52}"/>
                    </a:ext>
                  </a:extLst>
                </p:cNvPr>
                <p:cNvSpPr txBox="1"/>
                <p:nvPr/>
              </p:nvSpPr>
              <p:spPr>
                <a:xfrm>
                  <a:off x="7552985" y="1587473"/>
                  <a:ext cx="3567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C0EA89B-FF44-C2CF-1373-3084EA35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2985" y="1587473"/>
                  <a:ext cx="356701" cy="49244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2085B33-1D8D-3A5E-2AB7-F5082DD5F495}"/>
                    </a:ext>
                  </a:extLst>
                </p:cNvPr>
                <p:cNvSpPr txBox="1"/>
                <p:nvPr/>
              </p:nvSpPr>
              <p:spPr>
                <a:xfrm>
                  <a:off x="10512406" y="2208213"/>
                  <a:ext cx="73680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2085B33-1D8D-3A5E-2AB7-F5082DD5F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2406" y="2208213"/>
                  <a:ext cx="736804" cy="49244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DBF3F3-71BE-5315-5924-DD42DCF170DF}"/>
                </a:ext>
              </a:extLst>
            </p:cNvPr>
            <p:cNvSpPr txBox="1"/>
            <p:nvPr/>
          </p:nvSpPr>
          <p:spPr>
            <a:xfrm>
              <a:off x="8818732" y="3600676"/>
              <a:ext cx="6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5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5CFEC-A0E9-9B95-E0D7-EE0CD25D4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3ED9-689C-6CD6-3C6E-AB09F644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Theory’s Correspondence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4FE55-3824-6D73-3E79-6C95BDB8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3DCFE3A-CE86-A64F-2528-8785DF7192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86314"/>
                <a:ext cx="6883400" cy="14234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err="1"/>
                  <a:t>Thm</a:t>
                </a:r>
                <a:r>
                  <a:rPr lang="en-US" sz="28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PTP map,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C1F5E9-9873-05C3-6A6D-F28D030B8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6314"/>
                <a:ext cx="6883400" cy="1423421"/>
              </a:xfrm>
              <a:prstGeom prst="rect">
                <a:avLst/>
              </a:prstGeom>
              <a:blipFill>
                <a:blip r:embed="rId2"/>
                <a:stretch>
                  <a:fillRect l="-1860" t="-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884ECE6-A596-6414-4593-0D4B924CEF23}"/>
              </a:ext>
            </a:extLst>
          </p:cNvPr>
          <p:cNvGrpSpPr/>
          <p:nvPr/>
        </p:nvGrpSpPr>
        <p:grpSpPr>
          <a:xfrm>
            <a:off x="7531932" y="1219458"/>
            <a:ext cx="4097745" cy="2614982"/>
            <a:chOff x="7395154" y="1478137"/>
            <a:chExt cx="4097745" cy="261498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D0ADD7-35F1-5C35-D5A9-CE3F665CE6DE}"/>
                </a:ext>
              </a:extLst>
            </p:cNvPr>
            <p:cNvSpPr/>
            <p:nvPr/>
          </p:nvSpPr>
          <p:spPr>
            <a:xfrm>
              <a:off x="7395154" y="2639812"/>
              <a:ext cx="4047134" cy="1244228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B756900-3CF0-21CA-D7B6-A98D0A9E88AA}"/>
                </a:ext>
              </a:extLst>
            </p:cNvPr>
            <p:cNvSpPr/>
            <p:nvPr/>
          </p:nvSpPr>
          <p:spPr>
            <a:xfrm>
              <a:off x="10293299" y="1478137"/>
              <a:ext cx="1137907" cy="2186988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A7CE0F0-A2F4-1820-F302-8C967EC919D7}"/>
                    </a:ext>
                  </a:extLst>
                </p:cNvPr>
                <p:cNvSpPr/>
                <p:nvPr/>
              </p:nvSpPr>
              <p:spPr>
                <a:xfrm>
                  <a:off x="8849579" y="1478137"/>
                  <a:ext cx="1098549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0D69898-D73F-06E4-9CB0-20B8A898BD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9579" y="1478137"/>
                  <a:ext cx="1098549" cy="7749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E7D1B6-1754-DB3C-C74E-34822247B78C}"/>
                    </a:ext>
                  </a:extLst>
                </p:cNvPr>
                <p:cNvSpPr txBox="1"/>
                <p:nvPr/>
              </p:nvSpPr>
              <p:spPr>
                <a:xfrm>
                  <a:off x="7705541" y="2103254"/>
                  <a:ext cx="915311" cy="5895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00DD6-63CA-8F30-DA82-2AC0B5DE6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541" y="2103254"/>
                  <a:ext cx="915311" cy="5895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0F761E0E-82C9-D871-F2F0-2F4DE40FBD46}"/>
                </a:ext>
              </a:extLst>
            </p:cNvPr>
            <p:cNvCxnSpPr>
              <a:cxnSpLocks/>
              <a:stCxn id="23" idx="2"/>
              <a:endCxn id="26" idx="1"/>
            </p:cNvCxnSpPr>
            <p:nvPr/>
          </p:nvCxnSpPr>
          <p:spPr>
            <a:xfrm rot="16200000" flipH="1">
              <a:off x="8274797" y="2581174"/>
              <a:ext cx="463183" cy="68638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78E8A82C-7219-2BE6-5646-DD46AFCF70A1}"/>
                </a:ext>
              </a:extLst>
            </p:cNvPr>
            <p:cNvCxnSpPr>
              <a:cxnSpLocks/>
              <a:stCxn id="23" idx="0"/>
              <a:endCxn id="22" idx="1"/>
            </p:cNvCxnSpPr>
            <p:nvPr/>
          </p:nvCxnSpPr>
          <p:spPr>
            <a:xfrm rot="5400000" flipH="1" flipV="1">
              <a:off x="8387568" y="1641243"/>
              <a:ext cx="237641" cy="68638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3CF1D68-09D0-D439-49BA-1710D3DB2A9F}"/>
                    </a:ext>
                  </a:extLst>
                </p:cNvPr>
                <p:cNvSpPr/>
                <p:nvPr/>
              </p:nvSpPr>
              <p:spPr>
                <a:xfrm>
                  <a:off x="8849579" y="2768481"/>
                  <a:ext cx="1162489" cy="7749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bar>
                              <m:barPr>
                                <m:pos m:val="top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a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664B2D2-EFA5-0F78-DCC8-9EFC4B419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9579" y="2768481"/>
                  <a:ext cx="1162489" cy="7749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C160656-25E0-A4C2-2917-418509C78975}"/>
                    </a:ext>
                  </a:extLst>
                </p:cNvPr>
                <p:cNvSpPr txBox="1"/>
                <p:nvPr/>
              </p:nvSpPr>
              <p:spPr>
                <a:xfrm>
                  <a:off x="10453385" y="1624986"/>
                  <a:ext cx="36747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562F752-34B7-4E23-89CB-C87C173502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385" y="1624986"/>
                  <a:ext cx="367472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116BF92-BCA8-F6D9-F7FD-9D183F6280BB}"/>
                </a:ext>
              </a:extLst>
            </p:cNvPr>
            <p:cNvCxnSpPr>
              <a:cxnSpLocks/>
              <a:stCxn id="22" idx="3"/>
              <a:endCxn id="27" idx="1"/>
            </p:cNvCxnSpPr>
            <p:nvPr/>
          </p:nvCxnSpPr>
          <p:spPr>
            <a:xfrm>
              <a:off x="9948128" y="1865613"/>
              <a:ext cx="505257" cy="55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0EA407B-774C-8D70-41EB-EBB0FDBC5EA2}"/>
                    </a:ext>
                  </a:extLst>
                </p:cNvPr>
                <p:cNvSpPr txBox="1"/>
                <p:nvPr/>
              </p:nvSpPr>
              <p:spPr>
                <a:xfrm>
                  <a:off x="10453385" y="2909735"/>
                  <a:ext cx="3733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91BFFCF-2662-0768-5B80-5149AA8E2D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385" y="2909735"/>
                  <a:ext cx="373307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B4C1DBE-B2B8-B926-B848-9B24239B2B6F}"/>
                </a:ext>
              </a:extLst>
            </p:cNvPr>
            <p:cNvCxnSpPr>
              <a:cxnSpLocks/>
              <a:stCxn id="26" idx="3"/>
              <a:endCxn id="29" idx="1"/>
            </p:cNvCxnSpPr>
            <p:nvPr/>
          </p:nvCxnSpPr>
          <p:spPr>
            <a:xfrm>
              <a:off x="10012068" y="3155957"/>
              <a:ext cx="44131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4872657-D672-7E3A-E75C-F2439D3075C4}"/>
                    </a:ext>
                  </a:extLst>
                </p:cNvPr>
                <p:cNvSpPr txBox="1"/>
                <p:nvPr/>
              </p:nvSpPr>
              <p:spPr>
                <a:xfrm>
                  <a:off x="7583624" y="3053395"/>
                  <a:ext cx="356701" cy="5505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ba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E9578B3-4DFB-3C67-FFB2-48A5C8FCB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3624" y="3053395"/>
                  <a:ext cx="356701" cy="5505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B1CDC6E-9693-9677-4C3D-BD3BCB7F8C0D}"/>
                    </a:ext>
                  </a:extLst>
                </p:cNvPr>
                <p:cNvSpPr txBox="1"/>
                <p:nvPr/>
              </p:nvSpPr>
              <p:spPr>
                <a:xfrm>
                  <a:off x="7552985" y="1587473"/>
                  <a:ext cx="35670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0FE741E-1A06-CA2A-2F4A-AC81F9C33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2985" y="1587473"/>
                  <a:ext cx="356701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F7C5C78-3EE7-A0D0-9252-47488641B05D}"/>
                    </a:ext>
                  </a:extLst>
                </p:cNvPr>
                <p:cNvSpPr txBox="1"/>
                <p:nvPr/>
              </p:nvSpPr>
              <p:spPr>
                <a:xfrm>
                  <a:off x="10268718" y="2188400"/>
                  <a:ext cx="1224181" cy="5895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53C350D-C211-A1E7-ADD3-A18B409D2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8718" y="2188400"/>
                  <a:ext cx="1224181" cy="5895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A35EB4-D4BE-BF89-35EB-BCBFD4CBBB7B}"/>
                </a:ext>
              </a:extLst>
            </p:cNvPr>
            <p:cNvSpPr txBox="1"/>
            <p:nvPr/>
          </p:nvSpPr>
          <p:spPr>
            <a:xfrm>
              <a:off x="8818732" y="3600676"/>
              <a:ext cx="6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BE8737-7912-9E6B-BD41-B0AEE9392B01}"/>
                  </a:ext>
                </a:extLst>
              </p:cNvPr>
              <p:cNvSpPr txBox="1"/>
              <p:nvPr/>
            </p:nvSpPr>
            <p:spPr>
              <a:xfrm>
                <a:off x="838200" y="3834440"/>
                <a:ext cx="10515599" cy="1712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Observation: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-couplings are quantum states over time: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ℰ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dirty="0"/>
                  <a:t>[16]</a:t>
                </a:r>
                <a:endParaRPr lang="en-US" sz="2400" b="0" dirty="0"/>
              </a:p>
              <a:p>
                <a:pPr marL="914400" lvl="1" indent="-457200">
                  <a:buFont typeface="+mj-lt"/>
                  <a:buAutoNum type="alphaLcParenR"/>
                </a:pPr>
                <a:endParaRPr lang="en-US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b="0" dirty="0"/>
                  <a:t> [17]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BE8737-7912-9E6B-BD41-B0AEE939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34440"/>
                <a:ext cx="10515599" cy="1712841"/>
              </a:xfrm>
              <a:prstGeom prst="rect">
                <a:avLst/>
              </a:prstGeom>
              <a:blipFill>
                <a:blip r:embed="rId11"/>
                <a:stretch>
                  <a:fillRect l="-1218" t="-3203" b="-5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7578706-5B1F-E6AE-5C82-9A8E9AC79ACF}"/>
              </a:ext>
            </a:extLst>
          </p:cNvPr>
          <p:cNvSpPr txBox="1"/>
          <p:nvPr/>
        </p:nvSpPr>
        <p:spPr>
          <a:xfrm>
            <a:off x="838200" y="6359459"/>
            <a:ext cx="9057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[16] Fullwood &amp; Parzygnat. “On Quantum States over Time,” 2022.</a:t>
            </a:r>
          </a:p>
          <a:p>
            <a:r>
              <a:rPr lang="en-US" sz="1000" dirty="0">
                <a:solidFill>
                  <a:schemeClr val="bg1"/>
                </a:solidFill>
              </a:rPr>
              <a:t>[17] Leifer &amp; </a:t>
            </a:r>
            <a:r>
              <a:rPr lang="en-US" sz="1000" dirty="0" err="1">
                <a:solidFill>
                  <a:schemeClr val="bg1"/>
                </a:solidFill>
              </a:rPr>
              <a:t>Spekkens</a:t>
            </a:r>
            <a:r>
              <a:rPr lang="en-US" sz="1000" dirty="0">
                <a:solidFill>
                  <a:schemeClr val="bg1"/>
                </a:solidFill>
              </a:rPr>
              <a:t>. “Towards a Formulation of Quantum Theory as a Causally Neutral Theory of Bayesian Inference,” 2013.</a:t>
            </a:r>
          </a:p>
        </p:txBody>
      </p:sp>
    </p:spTree>
    <p:extLst>
      <p:ext uri="{BB962C8B-B14F-4D97-AF65-F5344CB8AC3E}">
        <p14:creationId xmlns:p14="http://schemas.microsoft.com/office/powerpoint/2010/main" val="32962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06DB-F039-C285-118D-56417FB4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77215-BD52-1BDA-7977-6B001CF8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F1F5-5D5D-4930-BFFE-FC24310828F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6288E5-4DE9-817D-A7B9-C2A1AF58E2EF}"/>
                  </a:ext>
                </a:extLst>
              </p:cNvPr>
              <p:cNvSpPr txBox="1"/>
              <p:nvPr/>
            </p:nvSpPr>
            <p:spPr>
              <a:xfrm>
                <a:off x="1021080" y="1199060"/>
                <a:ext cx="4734560" cy="60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6288E5-4DE9-817D-A7B9-C2A1AF58E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1199060"/>
                <a:ext cx="4734560" cy="609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13AA7A-9BA4-563E-F480-ABC15FFFC4DB}"/>
                  </a:ext>
                </a:extLst>
              </p:cNvPr>
              <p:cNvSpPr txBox="1"/>
              <p:nvPr/>
            </p:nvSpPr>
            <p:spPr>
              <a:xfrm>
                <a:off x="949960" y="2077026"/>
                <a:ext cx="10515600" cy="1247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Prop:  </a:t>
                </a:r>
                <a:r>
                  <a:rPr lang="en-US" sz="2800" dirty="0"/>
                  <a:t>1.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  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𝒮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</m:ra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13AA7A-9BA4-563E-F480-ABC15FFFC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60" y="2077026"/>
                <a:ext cx="10515600" cy="1247201"/>
              </a:xfrm>
              <a:prstGeom prst="rect">
                <a:avLst/>
              </a:prstGeom>
              <a:blipFill>
                <a:blip r:embed="rId3"/>
                <a:stretch>
                  <a:fillRect l="-1217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18B518A-3EDC-4035-92F5-151715DB827C}"/>
              </a:ext>
            </a:extLst>
          </p:cNvPr>
          <p:cNvSpPr txBox="1"/>
          <p:nvPr/>
        </p:nvSpPr>
        <p:spPr>
          <a:xfrm>
            <a:off x="1381760" y="5192964"/>
            <a:ext cx="997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Recovers some results from [18,19] as special cases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079EB-DF23-B944-F2F7-84B54C5441C6}"/>
              </a:ext>
            </a:extLst>
          </p:cNvPr>
          <p:cNvSpPr txBox="1"/>
          <p:nvPr/>
        </p:nvSpPr>
        <p:spPr>
          <a:xfrm>
            <a:off x="838200" y="6357058"/>
            <a:ext cx="1016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[18] </a:t>
            </a:r>
            <a:r>
              <a:rPr lang="en-US" sz="1000" dirty="0" err="1">
                <a:solidFill>
                  <a:schemeClr val="bg1"/>
                </a:solidFill>
              </a:rPr>
              <a:t>Jencova</a:t>
            </a:r>
            <a:r>
              <a:rPr lang="en-US" sz="1000" dirty="0">
                <a:solidFill>
                  <a:schemeClr val="bg1"/>
                </a:solidFill>
              </a:rPr>
              <a:t>. “Preservation of quantum Rényi relative entropy implies existence of a recovery map,” 2017.</a:t>
            </a:r>
          </a:p>
          <a:p>
            <a:r>
              <a:rPr lang="en-US" sz="1000" dirty="0">
                <a:solidFill>
                  <a:schemeClr val="bg1"/>
                </a:solidFill>
              </a:rPr>
              <a:t>[19] Gao et al. “Sufficient Statistic and Recoverability via Quantum Fisher Information Metrics,” 2023.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BDEE8-D6C4-D629-2C61-B271B3DA1D93}"/>
                  </a:ext>
                </a:extLst>
              </p:cNvPr>
              <p:cNvSpPr txBox="1"/>
              <p:nvPr/>
            </p:nvSpPr>
            <p:spPr>
              <a:xfrm>
                <a:off x="6096000" y="1234740"/>
                <a:ext cx="5146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Petz Recovery Map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BDEE8-D6C4-D629-2C61-B271B3DA1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34740"/>
                <a:ext cx="5146040" cy="523220"/>
              </a:xfrm>
              <a:prstGeom prst="rect">
                <a:avLst/>
              </a:prstGeom>
              <a:blipFill>
                <a:blip r:embed="rId4"/>
                <a:stretch>
                  <a:fillRect l="-2370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0308C1-E14B-CD27-C14D-AC3E99320820}"/>
                  </a:ext>
                </a:extLst>
              </p:cNvPr>
              <p:cNvSpPr txBox="1"/>
              <p:nvPr/>
            </p:nvSpPr>
            <p:spPr>
              <a:xfrm>
                <a:off x="949960" y="3769037"/>
                <a:ext cx="10713720" cy="1032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Thm: </a:t>
                </a:r>
                <a:r>
                  <a:rPr lang="en-US" sz="2800" dirty="0"/>
                  <a:t>Operator monotone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 2-positive and TP, 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2800" dirty="0"/>
                  <a:t> 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0308C1-E14B-CD27-C14D-AC3E99320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60" y="3769037"/>
                <a:ext cx="10713720" cy="1032847"/>
              </a:xfrm>
              <a:prstGeom prst="rect">
                <a:avLst/>
              </a:prstGeom>
              <a:blipFill>
                <a:blip r:embed="rId5"/>
                <a:stretch>
                  <a:fillRect l="-1195" t="-5294" r="-1707" b="-1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9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DEFAC-E630-53AA-C2B6-CEA9EEBD0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76C0-BB94-09C1-FAE0-6325DD0E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Contraction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320F9-370B-3B82-B7F6-5F5A1F8E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F1F5-5D5D-4930-BFFE-FC24310828F8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F21FE-8C89-229F-29A6-FFF0AD607CCB}"/>
                  </a:ext>
                </a:extLst>
              </p:cNvPr>
              <p:cNvSpPr txBox="1"/>
              <p:nvPr/>
            </p:nvSpPr>
            <p:spPr>
              <a:xfrm>
                <a:off x="1021080" y="1199060"/>
                <a:ext cx="4734560" cy="60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2F21FE-8C89-229F-29A6-FFF0AD607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1199060"/>
                <a:ext cx="4734560" cy="609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D17888-C269-9384-73D6-694F64320040}"/>
                  </a:ext>
                </a:extLst>
              </p:cNvPr>
              <p:cNvSpPr txBox="1"/>
              <p:nvPr/>
            </p:nvSpPr>
            <p:spPr>
              <a:xfrm>
                <a:off x="949960" y="1965266"/>
                <a:ext cx="10515600" cy="1694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Prop: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PTP.  With respect to Hilbert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Herm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⋅,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D17888-C269-9384-73D6-694F64320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60" y="1965266"/>
                <a:ext cx="10515600" cy="1694310"/>
              </a:xfrm>
              <a:prstGeom prst="rect">
                <a:avLst/>
              </a:prstGeom>
              <a:blipFill>
                <a:blip r:embed="rId3"/>
                <a:stretch>
                  <a:fillRect l="-1217" t="-3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A599E3-00A4-8643-436C-00CC80E9951B}"/>
                  </a:ext>
                </a:extLst>
              </p:cNvPr>
              <p:cNvSpPr txBox="1"/>
              <p:nvPr/>
            </p:nvSpPr>
            <p:spPr>
              <a:xfrm>
                <a:off x="6096000" y="1234740"/>
                <a:ext cx="4734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Recovers Petz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A599E3-00A4-8643-436C-00CC80E99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34740"/>
                <a:ext cx="4734560" cy="523220"/>
              </a:xfrm>
              <a:prstGeom prst="rect">
                <a:avLst/>
              </a:prstGeom>
              <a:blipFill>
                <a:blip r:embed="rId4"/>
                <a:stretch>
                  <a:fillRect l="-2574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B2E1F6-3CD7-6F52-4965-B4E7D71EEB32}"/>
                  </a:ext>
                </a:extLst>
              </p:cNvPr>
              <p:cNvSpPr txBox="1"/>
              <p:nvPr/>
            </p:nvSpPr>
            <p:spPr>
              <a:xfrm>
                <a:off x="1021080" y="3907156"/>
                <a:ext cx="10515600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Prop: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is efficient to compute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B2E1F6-3CD7-6F52-4965-B4E7D71EE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3907156"/>
                <a:ext cx="10515600" cy="884538"/>
              </a:xfrm>
              <a:prstGeom prst="rect">
                <a:avLst/>
              </a:prstGeom>
              <a:blipFill>
                <a:blip r:embed="rId5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B86F45C-5B49-75EB-6A31-6BEA08AEAA4F}"/>
              </a:ext>
            </a:extLst>
          </p:cNvPr>
          <p:cNvSpPr txBox="1"/>
          <p:nvPr/>
        </p:nvSpPr>
        <p:spPr>
          <a:xfrm>
            <a:off x="2659380" y="5039274"/>
            <a:ext cx="6873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Can calculate eigenvalues in this inner product space using Gram-Schmidt process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1F5285D-0DF3-B66C-FAD3-32968E6F5611}"/>
              </a:ext>
            </a:extLst>
          </p:cNvPr>
          <p:cNvCxnSpPr>
            <a:endCxn id="5" idx="1"/>
          </p:cNvCxnSpPr>
          <p:nvPr/>
        </p:nvCxnSpPr>
        <p:spPr>
          <a:xfrm>
            <a:off x="1524000" y="4791694"/>
            <a:ext cx="1135380" cy="724634"/>
          </a:xfrm>
          <a:prstGeom prst="bentConnector3">
            <a:avLst>
              <a:gd name="adj1" fmla="val -190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4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26B22-D620-8B5E-07D7-1F0A0A31C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D1B2-C43F-C090-8004-73ACAAC8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Contraction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9B78E-D9FE-BE2F-9E5A-375A76CF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F1F5-5D5D-4930-BFFE-FC24310828F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360A0B-D09E-5C32-8AD4-9B2661DF9E4A}"/>
                  </a:ext>
                </a:extLst>
              </p:cNvPr>
              <p:cNvSpPr txBox="1"/>
              <p:nvPr/>
            </p:nvSpPr>
            <p:spPr>
              <a:xfrm>
                <a:off x="1021080" y="1199060"/>
                <a:ext cx="4734560" cy="60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360A0B-D09E-5C32-8AD4-9B2661DF9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1199060"/>
                <a:ext cx="4734560" cy="609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A3C267-0FD2-2DF7-6643-81B6031F5DB8}"/>
                  </a:ext>
                </a:extLst>
              </p:cNvPr>
              <p:cNvSpPr txBox="1"/>
              <p:nvPr/>
            </p:nvSpPr>
            <p:spPr>
              <a:xfrm>
                <a:off x="6096000" y="1234740"/>
                <a:ext cx="4734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Recovers Petz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A3C267-0FD2-2DF7-6643-81B6031F5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34740"/>
                <a:ext cx="4734560" cy="523220"/>
              </a:xfrm>
              <a:prstGeom prst="rect">
                <a:avLst/>
              </a:prstGeom>
              <a:blipFill>
                <a:blip r:embed="rId3"/>
                <a:stretch>
                  <a:fillRect l="-2574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C845B9A-E7A3-9C41-0545-F1DEF42A05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1080" y="2073207"/>
                <a:ext cx="10515600" cy="27115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Thm: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with full rank fixed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there exists an efficient algorithm such that either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the mixing time found is finite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ⅅ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C845B9A-E7A3-9C41-0545-F1DEF42A0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2073207"/>
                <a:ext cx="10515600" cy="2711586"/>
              </a:xfrm>
              <a:prstGeom prst="rect">
                <a:avLst/>
              </a:prstGeom>
              <a:blipFill>
                <a:blip r:embed="rId4"/>
                <a:stretch>
                  <a:fillRect l="-1623" t="-4719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44C1508-9D63-5107-5422-156DF241D9B3}"/>
              </a:ext>
            </a:extLst>
          </p:cNvPr>
          <p:cNvGrpSpPr/>
          <p:nvPr/>
        </p:nvGrpSpPr>
        <p:grpSpPr>
          <a:xfrm>
            <a:off x="1439041" y="5045090"/>
            <a:ext cx="8832719" cy="1138051"/>
            <a:chOff x="1988924" y="1043460"/>
            <a:chExt cx="8832719" cy="113805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711393-14FC-5933-344D-48A8FC06F354}"/>
                </a:ext>
              </a:extLst>
            </p:cNvPr>
            <p:cNvGrpSpPr/>
            <p:nvPr/>
          </p:nvGrpSpPr>
          <p:grpSpPr>
            <a:xfrm>
              <a:off x="2886881" y="1043460"/>
              <a:ext cx="6251456" cy="1138051"/>
              <a:chOff x="1830241" y="4950200"/>
              <a:chExt cx="6251456" cy="113805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DC4607F-4C66-FFE2-9204-A46ADD5F3166}"/>
                  </a:ext>
                </a:extLst>
              </p:cNvPr>
              <p:cNvGrpSpPr/>
              <p:nvPr/>
            </p:nvGrpSpPr>
            <p:grpSpPr>
              <a:xfrm>
                <a:off x="1830241" y="4950200"/>
                <a:ext cx="5721146" cy="1138051"/>
                <a:chOff x="1830241" y="4950200"/>
                <a:chExt cx="5721146" cy="1138051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4A56D0F3-5C91-A6CD-9D31-FE9682961D31}"/>
                    </a:ext>
                  </a:extLst>
                </p:cNvPr>
                <p:cNvGrpSpPr/>
                <p:nvPr/>
              </p:nvGrpSpPr>
              <p:grpSpPr>
                <a:xfrm>
                  <a:off x="1830241" y="4950200"/>
                  <a:ext cx="5721146" cy="1138051"/>
                  <a:chOff x="1830241" y="4950200"/>
                  <a:chExt cx="5721146" cy="1138051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109C117-F6A4-30DA-5195-89696143A87E}"/>
                      </a:ext>
                    </a:extLst>
                  </p:cNvPr>
                  <p:cNvSpPr/>
                  <p:nvPr/>
                </p:nvSpPr>
                <p:spPr>
                  <a:xfrm>
                    <a:off x="1830241" y="4950200"/>
                    <a:ext cx="5721146" cy="113805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F1A2386C-DC3C-EF0B-AF57-E01DB0FFC36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49441" y="5595808"/>
                        <a:ext cx="734752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CC7F34BF-F72E-4810-B8D8-C39CED9E2DE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49441" y="5595808"/>
                        <a:ext cx="734752" cy="492443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6F429F60-C0DF-09E5-386F-54E5DBB457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5508" y="5125174"/>
                        <a:ext cx="1071742" cy="77495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536381B5-FABE-DFB1-C4F7-D38C55C3833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25508" y="5125174"/>
                        <a:ext cx="1071742" cy="774951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3E1311C4-89B4-9901-DF46-82F7AE108632}"/>
                      </a:ext>
                    </a:extLst>
                  </p:cNvPr>
                  <p:cNvCxnSpPr>
                    <a:cxnSpLocks/>
                    <a:endCxn id="31" idx="1"/>
                  </p:cNvCxnSpPr>
                  <p:nvPr/>
                </p:nvCxnSpPr>
                <p:spPr>
                  <a:xfrm>
                    <a:off x="5793707" y="5512649"/>
                    <a:ext cx="43180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E3E924C5-288A-1ADF-8B5C-1012B94E89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44550" y="5130765"/>
                      <a:ext cx="402353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A0C70E92-83E1-7D28-5EE0-DC6FE3C474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4550" y="5130765"/>
                      <a:ext cx="402353" cy="49244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1B41BCC-C9D7-E2F2-0F9B-04181C903D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9896" y="5537240"/>
                <a:ext cx="431801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1F36132-8406-63B2-E739-5BEFDDD75A34}"/>
                    </a:ext>
                  </a:extLst>
                </p:cNvPr>
                <p:cNvSpPr txBox="1"/>
                <p:nvPr/>
              </p:nvSpPr>
              <p:spPr>
                <a:xfrm>
                  <a:off x="1988924" y="1359689"/>
                  <a:ext cx="72417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EC37D88-E343-E6DE-7682-43D289A78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924" y="1359689"/>
                  <a:ext cx="724173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B8A5FA-5FF6-494F-1D30-27112DF5A21F}"/>
                </a:ext>
              </a:extLst>
            </p:cNvPr>
            <p:cNvGrpSpPr/>
            <p:nvPr/>
          </p:nvGrpSpPr>
          <p:grpSpPr>
            <a:xfrm>
              <a:off x="2713097" y="1225009"/>
              <a:ext cx="1922439" cy="774951"/>
              <a:chOff x="1893927" y="1822430"/>
              <a:chExt cx="1922439" cy="774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C9F95BA-78A7-4583-72F1-8203ED73D201}"/>
                      </a:ext>
                    </a:extLst>
                  </p:cNvPr>
                  <p:cNvSpPr/>
                  <p:nvPr/>
                </p:nvSpPr>
                <p:spPr>
                  <a:xfrm>
                    <a:off x="2397055" y="1822430"/>
                    <a:ext cx="1071742" cy="7749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E5875C76-A134-5FE9-5A63-BE9C115658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7055" y="1822430"/>
                    <a:ext cx="1071742" cy="7749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37720B1-EB35-BA38-F996-311581665972}"/>
                  </a:ext>
                </a:extLst>
              </p:cNvPr>
              <p:cNvCxnSpPr>
                <a:cxnSpLocks/>
                <a:stCxn id="14" idx="3"/>
                <a:endCxn id="22" idx="1"/>
              </p:cNvCxnSpPr>
              <p:nvPr/>
            </p:nvCxnSpPr>
            <p:spPr>
              <a:xfrm>
                <a:off x="1893927" y="2203332"/>
                <a:ext cx="503128" cy="65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AD10D3D-BCDB-626D-FB30-6A91DDEC949E}"/>
                  </a:ext>
                </a:extLst>
              </p:cNvPr>
              <p:cNvCxnSpPr>
                <a:cxnSpLocks/>
                <a:stCxn id="22" idx="3"/>
                <a:endCxn id="20" idx="1"/>
              </p:cNvCxnSpPr>
              <p:nvPr/>
            </p:nvCxnSpPr>
            <p:spPr>
              <a:xfrm flipV="1">
                <a:off x="3468797" y="2208922"/>
                <a:ext cx="347569" cy="9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69E352-7895-C863-BD08-4519B236B8B4}"/>
                </a:ext>
              </a:extLst>
            </p:cNvPr>
            <p:cNvGrpSpPr/>
            <p:nvPr/>
          </p:nvGrpSpPr>
          <p:grpSpPr>
            <a:xfrm>
              <a:off x="4635536" y="1224025"/>
              <a:ext cx="1574870" cy="774951"/>
              <a:chOff x="3578896" y="5130765"/>
              <a:chExt cx="1574870" cy="774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945AFF3E-156A-A9BF-E4ED-D900910F9A7F}"/>
                      </a:ext>
                    </a:extLst>
                  </p:cNvPr>
                  <p:cNvSpPr/>
                  <p:nvPr/>
                </p:nvSpPr>
                <p:spPr>
                  <a:xfrm>
                    <a:off x="3578896" y="5130765"/>
                    <a:ext cx="1071742" cy="7749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195B3DAF-632D-3045-A016-3593976517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8896" y="5130765"/>
                    <a:ext cx="1071742" cy="77495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116A5C95-39C0-9EE8-BB39-37D5045031CB}"/>
                  </a:ext>
                </a:extLst>
              </p:cNvPr>
              <p:cNvCxnSpPr>
                <a:cxnSpLocks/>
                <a:stCxn id="20" idx="3"/>
              </p:cNvCxnSpPr>
              <p:nvPr/>
            </p:nvCxnSpPr>
            <p:spPr>
              <a:xfrm>
                <a:off x="4650638" y="5518241"/>
                <a:ext cx="5031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4116CB-2856-5F61-5430-604E18A5748E}"/>
                </a:ext>
              </a:extLst>
            </p:cNvPr>
            <p:cNvGrpSpPr/>
            <p:nvPr/>
          </p:nvGrpSpPr>
          <p:grpSpPr>
            <a:xfrm>
              <a:off x="9220926" y="1359156"/>
              <a:ext cx="1600717" cy="542688"/>
              <a:chOff x="8180206" y="5291018"/>
              <a:chExt cx="1600717" cy="542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DEF23C0-8CCE-0B96-E2E6-3450DC685D61}"/>
                      </a:ext>
                    </a:extLst>
                  </p:cNvPr>
                  <p:cNvSpPr txBox="1"/>
                  <p:nvPr/>
                </p:nvSpPr>
                <p:spPr>
                  <a:xfrm>
                    <a:off x="8180206" y="5291018"/>
                    <a:ext cx="121751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≈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AB65F28-BA00-05D7-8EB7-093E15872E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0206" y="5291018"/>
                    <a:ext cx="1217513" cy="49244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BAE083E-9D52-3F7A-77B7-7D7EE6A5EA84}"/>
                      </a:ext>
                    </a:extLst>
                  </p:cNvPr>
                  <p:cNvSpPr txBox="1"/>
                  <p:nvPr/>
                </p:nvSpPr>
                <p:spPr>
                  <a:xfrm>
                    <a:off x="9514825" y="5341263"/>
                    <a:ext cx="26609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BA24321-FF2C-C687-AC7B-A49420E279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4825" y="5341263"/>
                    <a:ext cx="266098" cy="49244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313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DBB66-922B-8D31-9B0D-7BC54962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7F9A-4B3B-D677-59B0-15774A92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13727-1B98-9257-D375-F8E4EBDFF4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024"/>
                <a:ext cx="10784840" cy="3675176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/>
                  <a:t>Limits of Local Operations due to Correlations in Space</a:t>
                </a:r>
              </a:p>
              <a:p>
                <a:pPr lvl="1"/>
                <a:r>
                  <a:rPr lang="en-US" sz="2400" dirty="0"/>
                  <a:t>Up to a non-additivity question, extended entire classical theory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/>
                  <a:t>Limits of a Sequential Process due to Correlations in Time</a:t>
                </a:r>
              </a:p>
              <a:p>
                <a:pPr lvl="1"/>
                <a:r>
                  <a:rPr lang="en-US" sz="2400" dirty="0"/>
                  <a:t>Correspondence with correlations in space</a:t>
                </a:r>
              </a:p>
              <a:p>
                <a:pPr lvl="1"/>
                <a:r>
                  <a:rPr lang="en-US" sz="2400" dirty="0"/>
                  <a:t>New DPI saturation results</a:t>
                </a:r>
              </a:p>
              <a:p>
                <a:pPr lvl="1"/>
                <a:r>
                  <a:rPr lang="en-US" sz="2400" dirty="0"/>
                  <a:t>Generic, efficient algorithm for mixing time of primitive channels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/>
                  <a:t>Technical Tools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sz="2600" dirty="0"/>
                  <a:t>Non-Commutative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2600" dirty="0"/>
                  <a:t>-spaces that admit data processing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sz="2600" dirty="0"/>
                  <a:t>Various functional analytic identifications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13727-1B98-9257-D375-F8E4EBDFF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024"/>
                <a:ext cx="10784840" cy="3675176"/>
              </a:xfrm>
              <a:blipFill>
                <a:blip r:embed="rId2"/>
                <a:stretch>
                  <a:fillRect l="-1244" t="-4312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1F5D-A234-6343-953B-2495B121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DF275-DD8D-814F-3651-9AD4ADC62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4CD2-CBDF-2111-8D8F-0B79DADE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201D2D-2844-4ED4-BAAA-C23409ECF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337" y="2366887"/>
                <a:ext cx="10515600" cy="1893478"/>
              </a:xfrm>
              <a:ln w="38100">
                <a:solidFill>
                  <a:srgbClr val="4472C4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Q: </a:t>
                </a:r>
                <a:r>
                  <a:rPr lang="en-US" dirty="0"/>
                  <a:t>Given a quantum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a unique fixed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and a distinguishability measure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ⅅ,</a:t>
                </a:r>
                <a:r>
                  <a:rPr lang="en-US" dirty="0"/>
                  <a:t> can we efficiently (in dimension) compute an upper bound on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ⅅ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𝒩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201D2D-2844-4ED4-BAAA-C23409ECF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337" y="2366887"/>
                <a:ext cx="10515600" cy="1893478"/>
              </a:xfrm>
              <a:blipFill>
                <a:blip r:embed="rId2"/>
                <a:stretch>
                  <a:fillRect l="-1329" t="-5678" b="-6940"/>
                </a:stretch>
              </a:blipFill>
              <a:ln w="38100"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60314-1226-2D03-E3BE-A6146C51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38FBE01-400E-8BB3-E766-6C237155F0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12622"/>
                <a:ext cx="10515600" cy="19913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Classically, an easy, pretty good approach: compute TVD contraction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𝑇𝑉𝐷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Quantumly,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𝑇𝐷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sz="2800" dirty="0"/>
                  <a:t> can be NP-hard [1]. Need semidefinite hierarchies [1] or efficient upper bounds [2].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38FBE01-400E-8BB3-E766-6C237155F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12622"/>
                <a:ext cx="10515600" cy="1991360"/>
              </a:xfrm>
              <a:prstGeom prst="rect">
                <a:avLst/>
              </a:prstGeom>
              <a:blipFill>
                <a:blip r:embed="rId3"/>
                <a:stretch>
                  <a:fillRect l="-1217" t="-17431" r="-1391" b="-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E4E6815-D352-3F6F-12D0-9F8842ED7B1C}"/>
              </a:ext>
            </a:extLst>
          </p:cNvPr>
          <p:cNvGrpSpPr/>
          <p:nvPr/>
        </p:nvGrpSpPr>
        <p:grpSpPr>
          <a:xfrm>
            <a:off x="1674777" y="1089380"/>
            <a:ext cx="8832719" cy="1138051"/>
            <a:chOff x="1988924" y="1043460"/>
            <a:chExt cx="8832719" cy="11380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9F4AA9-F2B2-0E88-1494-E1BE1D5B7312}"/>
                </a:ext>
              </a:extLst>
            </p:cNvPr>
            <p:cNvGrpSpPr/>
            <p:nvPr/>
          </p:nvGrpSpPr>
          <p:grpSpPr>
            <a:xfrm>
              <a:off x="2886881" y="1043460"/>
              <a:ext cx="6251456" cy="1138051"/>
              <a:chOff x="1830241" y="4950200"/>
              <a:chExt cx="6251456" cy="113805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7F19F3C-2EED-8E5E-0210-473BD76AA32E}"/>
                  </a:ext>
                </a:extLst>
              </p:cNvPr>
              <p:cNvGrpSpPr/>
              <p:nvPr/>
            </p:nvGrpSpPr>
            <p:grpSpPr>
              <a:xfrm>
                <a:off x="1830241" y="4950200"/>
                <a:ext cx="5721146" cy="1138051"/>
                <a:chOff x="1830241" y="4950200"/>
                <a:chExt cx="5721146" cy="113805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BE3D419-800D-4E5F-D9E3-A18AA733A857}"/>
                    </a:ext>
                  </a:extLst>
                </p:cNvPr>
                <p:cNvGrpSpPr/>
                <p:nvPr/>
              </p:nvGrpSpPr>
              <p:grpSpPr>
                <a:xfrm>
                  <a:off x="1830241" y="4950200"/>
                  <a:ext cx="5721146" cy="1138051"/>
                  <a:chOff x="1830241" y="4950200"/>
                  <a:chExt cx="5721146" cy="1138051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B05E9CE-788E-00FE-EA12-ED3B4FA15C2D}"/>
                      </a:ext>
                    </a:extLst>
                  </p:cNvPr>
                  <p:cNvSpPr/>
                  <p:nvPr/>
                </p:nvSpPr>
                <p:spPr>
                  <a:xfrm>
                    <a:off x="1830241" y="4950200"/>
                    <a:ext cx="5721146" cy="113805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E45A106D-BFA0-B1B8-9447-834AE4CFD6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49441" y="5595808"/>
                        <a:ext cx="734752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CC7F34BF-F72E-4810-B8D8-C39CED9E2DE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49441" y="5595808"/>
                        <a:ext cx="734752" cy="492443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D306A84F-4BE2-6063-BB5C-B3D368C2BA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5508" y="5125174"/>
                        <a:ext cx="1071742" cy="77495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536381B5-FABE-DFB1-C4F7-D38C55C3833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25508" y="5125174"/>
                        <a:ext cx="1071742" cy="77495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870CF13A-E07B-E01B-C518-0E4138C8E38D}"/>
                      </a:ext>
                    </a:extLst>
                  </p:cNvPr>
                  <p:cNvCxnSpPr>
                    <a:cxnSpLocks/>
                    <a:endCxn id="13" idx="1"/>
                  </p:cNvCxnSpPr>
                  <p:nvPr/>
                </p:nvCxnSpPr>
                <p:spPr>
                  <a:xfrm>
                    <a:off x="5793707" y="5512649"/>
                    <a:ext cx="43180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E2EFEBB2-A6BD-8A7E-29B4-B1D7C2E6C4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44550" y="5130765"/>
                      <a:ext cx="402353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A0C70E92-83E1-7D28-5EE0-DC6FE3C474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4550" y="5130765"/>
                      <a:ext cx="402353" cy="49244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5FB3FB9-DE88-07AF-638F-A6DDBE7A8E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9896" y="5537240"/>
                <a:ext cx="431801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EC37D88-E343-E6DE-7682-43D289A784AD}"/>
                    </a:ext>
                  </a:extLst>
                </p:cNvPr>
                <p:cNvSpPr txBox="1"/>
                <p:nvPr/>
              </p:nvSpPr>
              <p:spPr>
                <a:xfrm>
                  <a:off x="1988924" y="1359689"/>
                  <a:ext cx="72417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EC37D88-E343-E6DE-7682-43D289A78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924" y="1359689"/>
                  <a:ext cx="724173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B20DB9B-B33D-AE1E-D34B-C3FBC4FF25C1}"/>
                </a:ext>
              </a:extLst>
            </p:cNvPr>
            <p:cNvGrpSpPr/>
            <p:nvPr/>
          </p:nvGrpSpPr>
          <p:grpSpPr>
            <a:xfrm>
              <a:off x="2713097" y="1225009"/>
              <a:ext cx="1922439" cy="774951"/>
              <a:chOff x="1893927" y="1822430"/>
              <a:chExt cx="1922439" cy="774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E5875C76-A134-5FE9-5A63-BE9C115658AC}"/>
                      </a:ext>
                    </a:extLst>
                  </p:cNvPr>
                  <p:cNvSpPr/>
                  <p:nvPr/>
                </p:nvSpPr>
                <p:spPr>
                  <a:xfrm>
                    <a:off x="2397055" y="1822430"/>
                    <a:ext cx="1071742" cy="7749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E5875C76-A134-5FE9-5A63-BE9C115658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7055" y="1822430"/>
                    <a:ext cx="1071742" cy="77495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0BC7F9F-81DC-47CE-BF68-77E99B0E4869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>
              <a:xfrm>
                <a:off x="1893927" y="2203332"/>
                <a:ext cx="503128" cy="65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A060BBE-D7AF-A034-ECFA-316FD0A5538A}"/>
                  </a:ext>
                </a:extLst>
              </p:cNvPr>
              <p:cNvCxnSpPr>
                <a:cxnSpLocks/>
                <a:stCxn id="17" idx="3"/>
                <a:endCxn id="21" idx="1"/>
              </p:cNvCxnSpPr>
              <p:nvPr/>
            </p:nvCxnSpPr>
            <p:spPr>
              <a:xfrm flipV="1">
                <a:off x="3468797" y="2208922"/>
                <a:ext cx="347569" cy="9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396B1C7-4A25-F6DB-D7F1-4437BCBB640E}"/>
                </a:ext>
              </a:extLst>
            </p:cNvPr>
            <p:cNvGrpSpPr/>
            <p:nvPr/>
          </p:nvGrpSpPr>
          <p:grpSpPr>
            <a:xfrm>
              <a:off x="4635536" y="1224025"/>
              <a:ext cx="1574870" cy="774951"/>
              <a:chOff x="3578896" y="5130765"/>
              <a:chExt cx="1574870" cy="774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E5922CF-1C7F-5CF8-AB7F-DAC5E8D60A18}"/>
                      </a:ext>
                    </a:extLst>
                  </p:cNvPr>
                  <p:cNvSpPr/>
                  <p:nvPr/>
                </p:nvSpPr>
                <p:spPr>
                  <a:xfrm>
                    <a:off x="3578896" y="5130765"/>
                    <a:ext cx="1071742" cy="7749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195B3DAF-632D-3045-A016-3593976517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8896" y="5130765"/>
                    <a:ext cx="1071742" cy="77495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BB1713D-FB38-4CB2-D085-63ABBD2907EE}"/>
                  </a:ext>
                </a:extLst>
              </p:cNvPr>
              <p:cNvCxnSpPr>
                <a:cxnSpLocks/>
                <a:stCxn id="21" idx="3"/>
              </p:cNvCxnSpPr>
              <p:nvPr/>
            </p:nvCxnSpPr>
            <p:spPr>
              <a:xfrm>
                <a:off x="4650638" y="5518241"/>
                <a:ext cx="5031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1D3CF2-33A9-781E-BC51-91AE8115A598}"/>
                </a:ext>
              </a:extLst>
            </p:cNvPr>
            <p:cNvGrpSpPr/>
            <p:nvPr/>
          </p:nvGrpSpPr>
          <p:grpSpPr>
            <a:xfrm>
              <a:off x="9220926" y="1359156"/>
              <a:ext cx="1600717" cy="542688"/>
              <a:chOff x="8180206" y="5291018"/>
              <a:chExt cx="1600717" cy="542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73D90BF1-0115-B801-74AA-1F7427439121}"/>
                      </a:ext>
                    </a:extLst>
                  </p:cNvPr>
                  <p:cNvSpPr txBox="1"/>
                  <p:nvPr/>
                </p:nvSpPr>
                <p:spPr>
                  <a:xfrm>
                    <a:off x="8180206" y="5291018"/>
                    <a:ext cx="121751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≈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AB65F28-BA00-05D7-8EB7-093E15872E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0206" y="5291018"/>
                    <a:ext cx="1217513" cy="49244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6403097-F5E4-D03F-EAA1-111E198D4072}"/>
                      </a:ext>
                    </a:extLst>
                  </p:cNvPr>
                  <p:cNvSpPr txBox="1"/>
                  <p:nvPr/>
                </p:nvSpPr>
                <p:spPr>
                  <a:xfrm>
                    <a:off x="9514825" y="5341263"/>
                    <a:ext cx="26609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BA24321-FF2C-C687-AC7B-A49420E279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4825" y="5341263"/>
                    <a:ext cx="266098" cy="49244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6410006-7DAD-0FD7-B8C6-B752DA90DCDB}"/>
              </a:ext>
            </a:extLst>
          </p:cNvPr>
          <p:cNvSpPr txBox="1"/>
          <p:nvPr/>
        </p:nvSpPr>
        <p:spPr>
          <a:xfrm>
            <a:off x="693594" y="6339420"/>
            <a:ext cx="566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[1] Delsol et al. “</a:t>
            </a:r>
            <a:r>
              <a:rPr lang="en-US" sz="1000" dirty="0">
                <a:solidFill>
                  <a:schemeClr val="bg2"/>
                </a:solidFill>
              </a:rPr>
              <a:t>Computational aspects of the trace norm contraction coefficient</a:t>
            </a:r>
            <a:r>
              <a:rPr lang="en-US" sz="1000" dirty="0">
                <a:solidFill>
                  <a:schemeClr val="bg1"/>
                </a:solidFill>
              </a:rPr>
              <a:t>,” 2025.</a:t>
            </a:r>
          </a:p>
          <a:p>
            <a:r>
              <a:rPr lang="fr-FR" sz="1000" dirty="0">
                <a:solidFill>
                  <a:schemeClr val="bg1"/>
                </a:solidFill>
              </a:rPr>
              <a:t>[2] IG, Hirche, Nuradha, Wilde. </a:t>
            </a:r>
            <a:r>
              <a:rPr lang="en-US" sz="1000" dirty="0">
                <a:solidFill>
                  <a:schemeClr val="bg1"/>
                </a:solidFill>
              </a:rPr>
              <a:t>“Quantum </a:t>
            </a:r>
            <a:r>
              <a:rPr lang="en-US" sz="1000" dirty="0" err="1">
                <a:solidFill>
                  <a:schemeClr val="bg1"/>
                </a:solidFill>
              </a:rPr>
              <a:t>Doeblin</a:t>
            </a:r>
            <a:r>
              <a:rPr lang="en-US" sz="1000" dirty="0">
                <a:solidFill>
                  <a:schemeClr val="bg1"/>
                </a:solidFill>
              </a:rPr>
              <a:t> Coefficients: Interpretations and Applications,” 2025.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/>
      <p:bldP spid="2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92CC-7D9D-9CAD-7E6C-2111E5EF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53032D-1B7C-0D39-EF4C-436E84A32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sz="2800" dirty="0"/>
                  <a:t>Can one solve the non-additivity-like question?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Can one construct strong monotones for other quantum resource theories?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Is it useful to view QSOT in terms of operator monotone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53032D-1B7C-0D39-EF4C-436E84A32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125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61EF7-0DD7-3A14-7298-AAE613D3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4753-88E4-0F6B-000F-714C857E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Thank You For Listening!</a:t>
            </a:r>
            <a:br>
              <a:rPr lang="en-US" dirty="0"/>
            </a:br>
            <a:r>
              <a:rPr lang="en-US" sz="3200" dirty="0"/>
              <a:t>Any 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F4DB2-383B-BCF3-6B93-6D2188A44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2"/>
              </a:rPr>
              <a:t>qit.george@gmail.com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1776C-7CFE-D9E3-8076-BE6CDBDD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F1F5-5D5D-4930-BFFE-FC24310828F8}" type="slidenum">
              <a:rPr lang="en-US" smtClean="0"/>
              <a:t>31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634AD5-56AD-6E54-DFEC-3591CE0AF97A}"/>
              </a:ext>
            </a:extLst>
          </p:cNvPr>
          <p:cNvSpPr txBox="1">
            <a:spLocks/>
          </p:cNvSpPr>
          <p:nvPr/>
        </p:nvSpPr>
        <p:spPr>
          <a:xfrm>
            <a:off x="831850" y="3866834"/>
            <a:ext cx="10515600" cy="47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arXiv:2505.15281 </a:t>
            </a:r>
          </a:p>
        </p:txBody>
      </p:sp>
    </p:spTree>
    <p:extLst>
      <p:ext uri="{BB962C8B-B14F-4D97-AF65-F5344CB8AC3E}">
        <p14:creationId xmlns:p14="http://schemas.microsoft.com/office/powerpoint/2010/main" val="66601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C5AEA-A641-FC23-6729-073415FE5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0E5B-0929-5EF8-27FC-2B4F8FF0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5FA1C-699F-E49A-CD9F-6430F2CA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BEB5FF7-6F9D-FEB0-E5EF-BB7EAC0957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880822"/>
                <a:ext cx="10515600" cy="2529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Alternative classical approach [3]: For many classical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ⅅ,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bSup>
                          </m:e>
                        </m:d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efficient to compute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BEB5FF7-6F9D-FEB0-E5EF-BB7EAC095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80822"/>
                <a:ext cx="10515600" cy="2529068"/>
              </a:xfrm>
              <a:prstGeom prst="rect">
                <a:avLst/>
              </a:prstGeom>
              <a:blipFill>
                <a:blip r:embed="rId2"/>
                <a:stretch>
                  <a:fillRect l="-1449" t="-7005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07471DC-5E6E-288D-A8E8-F9105D42460D}"/>
              </a:ext>
            </a:extLst>
          </p:cNvPr>
          <p:cNvGrpSpPr/>
          <p:nvPr/>
        </p:nvGrpSpPr>
        <p:grpSpPr>
          <a:xfrm>
            <a:off x="1674777" y="1089380"/>
            <a:ext cx="8832719" cy="1138051"/>
            <a:chOff x="1988924" y="1043460"/>
            <a:chExt cx="8832719" cy="11380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A19D91-5B42-01B2-F551-6BC00322C3B7}"/>
                </a:ext>
              </a:extLst>
            </p:cNvPr>
            <p:cNvGrpSpPr/>
            <p:nvPr/>
          </p:nvGrpSpPr>
          <p:grpSpPr>
            <a:xfrm>
              <a:off x="2886881" y="1043460"/>
              <a:ext cx="6251456" cy="1138051"/>
              <a:chOff x="1830241" y="4950200"/>
              <a:chExt cx="6251456" cy="113805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F633430-BBB1-A288-4718-DA16DA51F7D7}"/>
                  </a:ext>
                </a:extLst>
              </p:cNvPr>
              <p:cNvGrpSpPr/>
              <p:nvPr/>
            </p:nvGrpSpPr>
            <p:grpSpPr>
              <a:xfrm>
                <a:off x="1830241" y="4950200"/>
                <a:ext cx="5721146" cy="1138051"/>
                <a:chOff x="1830241" y="4950200"/>
                <a:chExt cx="5721146" cy="1138051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9CF5FB9A-3B9E-823D-F63D-DF24654FC849}"/>
                    </a:ext>
                  </a:extLst>
                </p:cNvPr>
                <p:cNvGrpSpPr/>
                <p:nvPr/>
              </p:nvGrpSpPr>
              <p:grpSpPr>
                <a:xfrm>
                  <a:off x="1830241" y="4950200"/>
                  <a:ext cx="5721146" cy="1138051"/>
                  <a:chOff x="1830241" y="4950200"/>
                  <a:chExt cx="5721146" cy="1138051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2AFD7956-B6C4-B4A8-ABCD-D2F2DCB7FFFD}"/>
                      </a:ext>
                    </a:extLst>
                  </p:cNvPr>
                  <p:cNvSpPr/>
                  <p:nvPr/>
                </p:nvSpPr>
                <p:spPr>
                  <a:xfrm>
                    <a:off x="1830241" y="4950200"/>
                    <a:ext cx="5721146" cy="113805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C372054B-3022-6304-2452-5739ED9A74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49441" y="5595808"/>
                        <a:ext cx="734752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CC7F34BF-F72E-4810-B8D8-C39CED9E2DE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49441" y="5595808"/>
                        <a:ext cx="734752" cy="492443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A8E854FC-A1F8-6794-00BE-80064C6DB4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5508" y="5125174"/>
                        <a:ext cx="1071742" cy="77495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536381B5-FABE-DFB1-C4F7-D38C55C3833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25508" y="5125174"/>
                        <a:ext cx="1071742" cy="774951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1B478A3E-8A90-2084-642A-3258AE87C314}"/>
                      </a:ext>
                    </a:extLst>
                  </p:cNvPr>
                  <p:cNvCxnSpPr>
                    <a:cxnSpLocks/>
                    <a:endCxn id="27" idx="1"/>
                  </p:cNvCxnSpPr>
                  <p:nvPr/>
                </p:nvCxnSpPr>
                <p:spPr>
                  <a:xfrm>
                    <a:off x="5793707" y="5512649"/>
                    <a:ext cx="43180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2F17DD26-14FB-CFDE-53FC-954B47A776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44550" y="5130765"/>
                      <a:ext cx="402353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A0C70E92-83E1-7D28-5EE0-DC6FE3C474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4550" y="5130765"/>
                      <a:ext cx="402353" cy="49244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D586853-8AD7-F64B-B91B-405D743B9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9896" y="5537240"/>
                <a:ext cx="431801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BD81D2C-7E65-4BF4-8847-DBDB260C8EB0}"/>
                    </a:ext>
                  </a:extLst>
                </p:cNvPr>
                <p:cNvSpPr txBox="1"/>
                <p:nvPr/>
              </p:nvSpPr>
              <p:spPr>
                <a:xfrm>
                  <a:off x="1988924" y="1359689"/>
                  <a:ext cx="724173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BD81D2C-7E65-4BF4-8847-DBDB260C8E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924" y="1359689"/>
                  <a:ext cx="724173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19D49B-AB31-AF9B-DD5D-97BC2C00D04E}"/>
                </a:ext>
              </a:extLst>
            </p:cNvPr>
            <p:cNvGrpSpPr/>
            <p:nvPr/>
          </p:nvGrpSpPr>
          <p:grpSpPr>
            <a:xfrm>
              <a:off x="2713097" y="1225009"/>
              <a:ext cx="1922439" cy="774951"/>
              <a:chOff x="1893927" y="1822430"/>
              <a:chExt cx="1922439" cy="774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B390A41-DD40-594E-4A9F-575D8AAD0C51}"/>
                      </a:ext>
                    </a:extLst>
                  </p:cNvPr>
                  <p:cNvSpPr/>
                  <p:nvPr/>
                </p:nvSpPr>
                <p:spPr>
                  <a:xfrm>
                    <a:off x="2397055" y="1822430"/>
                    <a:ext cx="1071742" cy="7749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B390A41-DD40-594E-4A9F-575D8AAD0C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7055" y="1822430"/>
                    <a:ext cx="1071742" cy="77495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2E0057B-AB78-AD04-F86C-E79D3CE95784}"/>
                  </a:ext>
                </a:extLst>
              </p:cNvPr>
              <p:cNvCxnSpPr>
                <a:cxnSpLocks/>
                <a:stCxn id="10" idx="3"/>
                <a:endCxn id="18" idx="1"/>
              </p:cNvCxnSpPr>
              <p:nvPr/>
            </p:nvCxnSpPr>
            <p:spPr>
              <a:xfrm>
                <a:off x="1893927" y="2203332"/>
                <a:ext cx="503128" cy="65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EFB07F6-CB3A-24A1-9A5B-CD7D49C291FB}"/>
                  </a:ext>
                </a:extLst>
              </p:cNvPr>
              <p:cNvCxnSpPr>
                <a:cxnSpLocks/>
                <a:stCxn id="18" idx="3"/>
                <a:endCxn id="16" idx="1"/>
              </p:cNvCxnSpPr>
              <p:nvPr/>
            </p:nvCxnSpPr>
            <p:spPr>
              <a:xfrm flipV="1">
                <a:off x="3468797" y="2208922"/>
                <a:ext cx="347569" cy="9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5FCC8C-12FF-38B3-CA76-DAEFFCDFCB34}"/>
                </a:ext>
              </a:extLst>
            </p:cNvPr>
            <p:cNvGrpSpPr/>
            <p:nvPr/>
          </p:nvGrpSpPr>
          <p:grpSpPr>
            <a:xfrm>
              <a:off x="4635536" y="1224025"/>
              <a:ext cx="1574870" cy="774951"/>
              <a:chOff x="3578896" y="5130765"/>
              <a:chExt cx="1574870" cy="7749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645E7726-3A35-8293-0068-8C45DF008AC6}"/>
                      </a:ext>
                    </a:extLst>
                  </p:cNvPr>
                  <p:cNvSpPr/>
                  <p:nvPr/>
                </p:nvSpPr>
                <p:spPr>
                  <a:xfrm>
                    <a:off x="3578896" y="5130765"/>
                    <a:ext cx="1071742" cy="7749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195B3DAF-632D-3045-A016-3593976517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8896" y="5130765"/>
                    <a:ext cx="1071742" cy="77495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66E3CAA-3089-C832-6AAB-51750AF4A529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>
                <a:off x="4650638" y="5518241"/>
                <a:ext cx="5031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10E4C9-9E2A-29A7-4C37-4CAC1E80225D}"/>
                </a:ext>
              </a:extLst>
            </p:cNvPr>
            <p:cNvGrpSpPr/>
            <p:nvPr/>
          </p:nvGrpSpPr>
          <p:grpSpPr>
            <a:xfrm>
              <a:off x="9220926" y="1359156"/>
              <a:ext cx="1600717" cy="542688"/>
              <a:chOff x="8180206" y="5291018"/>
              <a:chExt cx="1600717" cy="542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2C6DC2E-3254-30B5-03A9-A3EF235203D9}"/>
                      </a:ext>
                    </a:extLst>
                  </p:cNvPr>
                  <p:cNvSpPr txBox="1"/>
                  <p:nvPr/>
                </p:nvSpPr>
                <p:spPr>
                  <a:xfrm>
                    <a:off x="8180206" y="5291018"/>
                    <a:ext cx="121751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≈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AB65F28-BA00-05D7-8EB7-093E15872E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0206" y="5291018"/>
                    <a:ext cx="1217513" cy="49244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FFEA339-369F-A918-AA72-A74652C3CB8F}"/>
                      </a:ext>
                    </a:extLst>
                  </p:cNvPr>
                  <p:cNvSpPr txBox="1"/>
                  <p:nvPr/>
                </p:nvSpPr>
                <p:spPr>
                  <a:xfrm>
                    <a:off x="9514825" y="5341263"/>
                    <a:ext cx="26609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BA24321-FF2C-C687-AC7B-A49420E279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4825" y="5341263"/>
                    <a:ext cx="266098" cy="49244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9916B5-EC35-53BE-6FA8-DD4CA81D42EE}"/>
              </a:ext>
            </a:extLst>
          </p:cNvPr>
          <p:cNvSpPr txBox="1"/>
          <p:nvPr/>
        </p:nvSpPr>
        <p:spPr>
          <a:xfrm>
            <a:off x="693594" y="6339420"/>
            <a:ext cx="566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[3] </a:t>
            </a:r>
            <a:r>
              <a:rPr lang="fr-FR" sz="1000" dirty="0">
                <a:solidFill>
                  <a:schemeClr val="bg1"/>
                </a:solidFill>
              </a:rPr>
              <a:t>IG, Zheng, Bansal. </a:t>
            </a:r>
            <a:r>
              <a:rPr lang="en-US" sz="1000" dirty="0">
                <a:solidFill>
                  <a:schemeClr val="bg1"/>
                </a:solidFill>
              </a:rPr>
              <a:t>“Divergence Inequalities with Applications in Ergodic Theory,” 2024.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0FFA1-B13E-C8F3-6D2B-05A8C3FA86E2}"/>
              </a:ext>
            </a:extLst>
          </p:cNvPr>
          <p:cNvSpPr txBox="1"/>
          <p:nvPr/>
        </p:nvSpPr>
        <p:spPr>
          <a:xfrm>
            <a:off x="838200" y="5409890"/>
            <a:ext cx="10515600" cy="584775"/>
          </a:xfrm>
          <a:prstGeom prst="rect">
            <a:avLst/>
          </a:prstGeom>
          <a:noFill/>
          <a:ln w="38100"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Q: </a:t>
            </a:r>
            <a:r>
              <a:rPr lang="en-US" sz="3200" dirty="0"/>
              <a:t>Can this be lifted to the quantum setting?</a:t>
            </a:r>
          </a:p>
        </p:txBody>
      </p:sp>
    </p:spTree>
    <p:extLst>
      <p:ext uri="{BB962C8B-B14F-4D97-AF65-F5344CB8AC3E}">
        <p14:creationId xmlns:p14="http://schemas.microsoft.com/office/powerpoint/2010/main" val="1547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30A84-0AF1-7593-0A9E-5FFE8A745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D2A449-E699-5C5D-BD0B-9ED33BC4DEF7}"/>
              </a:ext>
            </a:extLst>
          </p:cNvPr>
          <p:cNvSpPr/>
          <p:nvPr/>
        </p:nvSpPr>
        <p:spPr>
          <a:xfrm>
            <a:off x="-182880" y="6268720"/>
            <a:ext cx="12506960" cy="361269"/>
          </a:xfrm>
          <a:prstGeom prst="rect">
            <a:avLst/>
          </a:prstGeom>
          <a:solidFill>
            <a:srgbClr val="1429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E2313-BDBA-2A49-DC15-86BEE15EAD23}"/>
              </a:ext>
            </a:extLst>
          </p:cNvPr>
          <p:cNvSpPr txBox="1"/>
          <p:nvPr/>
        </p:nvSpPr>
        <p:spPr>
          <a:xfrm>
            <a:off x="232072" y="474859"/>
            <a:ext cx="472225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u="sng" dirty="0"/>
              <a:t>Classical Information Theory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BF1B8-8B41-5223-C580-790E1360A164}"/>
              </a:ext>
            </a:extLst>
          </p:cNvPr>
          <p:cNvSpPr txBox="1"/>
          <p:nvPr/>
        </p:nvSpPr>
        <p:spPr>
          <a:xfrm>
            <a:off x="5893741" y="477161"/>
            <a:ext cx="49190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u="sng" dirty="0"/>
              <a:t>Quantum Information Theory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793252-A23F-BF1D-2B2D-7FE5D9CF09FE}"/>
              </a:ext>
            </a:extLst>
          </p:cNvPr>
          <p:cNvSpPr txBox="1"/>
          <p:nvPr/>
        </p:nvSpPr>
        <p:spPr>
          <a:xfrm>
            <a:off x="-75564" y="6257561"/>
            <a:ext cx="566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[4] </a:t>
            </a:r>
            <a:r>
              <a:rPr lang="en-US" sz="1000" dirty="0" err="1">
                <a:solidFill>
                  <a:schemeClr val="bg1"/>
                </a:solidFill>
              </a:rPr>
              <a:t>Witsenhausen</a:t>
            </a:r>
            <a:r>
              <a:rPr lang="en-US" sz="1000" dirty="0">
                <a:solidFill>
                  <a:schemeClr val="bg1"/>
                </a:solidFill>
              </a:rPr>
              <a:t>. “On Sequences of Pairs of Dependent Random Variables,” 1975.</a:t>
            </a:r>
          </a:p>
          <a:p>
            <a:r>
              <a:rPr lang="fr-FR" sz="1000" dirty="0">
                <a:solidFill>
                  <a:schemeClr val="bg1"/>
                </a:solidFill>
              </a:rPr>
              <a:t>[5] </a:t>
            </a:r>
            <a:r>
              <a:rPr lang="fr-FR" sz="1000" dirty="0" err="1">
                <a:solidFill>
                  <a:schemeClr val="bg1"/>
                </a:solidFill>
              </a:rPr>
              <a:t>Diaconis</a:t>
            </a:r>
            <a:r>
              <a:rPr lang="fr-FR" sz="1000" dirty="0">
                <a:solidFill>
                  <a:schemeClr val="bg1"/>
                </a:solidFill>
              </a:rPr>
              <a:t> &amp; </a:t>
            </a:r>
            <a:r>
              <a:rPr lang="fr-FR" sz="1000" dirty="0" err="1">
                <a:solidFill>
                  <a:schemeClr val="bg1"/>
                </a:solidFill>
              </a:rPr>
              <a:t>Stroock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en-US" sz="1000" dirty="0">
                <a:solidFill>
                  <a:schemeClr val="bg1"/>
                </a:solidFill>
              </a:rPr>
              <a:t>“Geometric Bounds for Eigenvalues of Markov Chains,” 1991.</a:t>
            </a:r>
            <a:endParaRPr lang="fr-FR" sz="1000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</a:rPr>
              <a:t>[6] Fill. </a:t>
            </a:r>
            <a:r>
              <a:rPr lang="en-US" sz="1000" dirty="0">
                <a:solidFill>
                  <a:schemeClr val="bg1"/>
                </a:solidFill>
              </a:rPr>
              <a:t>“Eigenvalue Bounds on Convergence to Stationarity for Non-Reversible Markov Chains,” 1991.</a:t>
            </a:r>
            <a:endParaRPr lang="fr-FR" sz="1000" dirty="0">
              <a:solidFill>
                <a:schemeClr val="bg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75A15A-57C2-D5D8-1307-E9A59EB7E7D5}"/>
              </a:ext>
            </a:extLst>
          </p:cNvPr>
          <p:cNvGrpSpPr/>
          <p:nvPr/>
        </p:nvGrpSpPr>
        <p:grpSpPr>
          <a:xfrm>
            <a:off x="3144838" y="2862300"/>
            <a:ext cx="2367606" cy="2371715"/>
            <a:chOff x="3550550" y="3030680"/>
            <a:chExt cx="2367606" cy="2371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6E07D4D-1C0A-D975-4665-952F59346F1B}"/>
                    </a:ext>
                  </a:extLst>
                </p:cNvPr>
                <p:cNvSpPr txBox="1"/>
                <p:nvPr/>
              </p:nvSpPr>
              <p:spPr>
                <a:xfrm>
                  <a:off x="3876815" y="3030680"/>
                  <a:ext cx="1859740" cy="558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𝒲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6E07D4D-1C0A-D975-4665-952F59346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815" y="3030680"/>
                  <a:ext cx="1859740" cy="5584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3C9BA6-B68B-A701-2C69-229F4373F162}"/>
                </a:ext>
              </a:extLst>
            </p:cNvPr>
            <p:cNvSpPr txBox="1"/>
            <p:nvPr/>
          </p:nvSpPr>
          <p:spPr>
            <a:xfrm>
              <a:off x="3550550" y="4017400"/>
              <a:ext cx="23571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Bounds Convergence to Fixed Point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838663C-34D2-8781-8144-F1515056C0B8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4806685" y="3589103"/>
              <a:ext cx="0" cy="5633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9CB691-DE7D-7721-777C-E0F8C43739D1}"/>
                </a:ext>
              </a:extLst>
            </p:cNvPr>
            <p:cNvSpPr txBox="1"/>
            <p:nvPr/>
          </p:nvSpPr>
          <p:spPr>
            <a:xfrm>
              <a:off x="4801923" y="3509947"/>
              <a:ext cx="1116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[5,6]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E9488A-B9A2-24E8-4770-B33A14B09B13}"/>
              </a:ext>
            </a:extLst>
          </p:cNvPr>
          <p:cNvGrpSpPr/>
          <p:nvPr/>
        </p:nvGrpSpPr>
        <p:grpSpPr>
          <a:xfrm>
            <a:off x="259257" y="2895600"/>
            <a:ext cx="2357120" cy="2769301"/>
            <a:chOff x="259257" y="2895600"/>
            <a:chExt cx="2357120" cy="2769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C4A843-2E2E-2505-F78C-4C74050B872F}"/>
                    </a:ext>
                  </a:extLst>
                </p:cNvPr>
                <p:cNvSpPr txBox="1"/>
                <p:nvPr/>
              </p:nvSpPr>
              <p:spPr>
                <a:xfrm>
                  <a:off x="788088" y="2895600"/>
                  <a:ext cx="12994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𝑋𝑌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C4A843-2E2E-2505-F78C-4C74050B87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088" y="2895600"/>
                  <a:ext cx="12994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06EFD-3FE1-F64B-07CA-39D5D0E0F5EA}"/>
                </a:ext>
              </a:extLst>
            </p:cNvPr>
            <p:cNvSpPr txBox="1"/>
            <p:nvPr/>
          </p:nvSpPr>
          <p:spPr>
            <a:xfrm>
              <a:off x="259257" y="3849019"/>
              <a:ext cx="23571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Limits in Information Processing under LO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9C9361B-67D9-2700-AB28-F0C80CD47448}"/>
                </a:ext>
              </a:extLst>
            </p:cNvPr>
            <p:cNvCxnSpPr>
              <a:cxnSpLocks/>
              <a:stCxn id="11" idx="2"/>
              <a:endCxn id="20" idx="0"/>
            </p:cNvCxnSpPr>
            <p:nvPr/>
          </p:nvCxnSpPr>
          <p:spPr>
            <a:xfrm>
              <a:off x="1437817" y="3388043"/>
              <a:ext cx="0" cy="4609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9CAEA6-A5E7-FE4A-34F4-347712969127}"/>
                </a:ext>
              </a:extLst>
            </p:cNvPr>
            <p:cNvSpPr txBox="1"/>
            <p:nvPr/>
          </p:nvSpPr>
          <p:spPr>
            <a:xfrm>
              <a:off x="788088" y="3347754"/>
              <a:ext cx="737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[4]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E1FFABC-D6B3-DCD8-1350-393AA194FC6E}"/>
              </a:ext>
            </a:extLst>
          </p:cNvPr>
          <p:cNvGrpSpPr/>
          <p:nvPr/>
        </p:nvGrpSpPr>
        <p:grpSpPr>
          <a:xfrm>
            <a:off x="2087546" y="3088860"/>
            <a:ext cx="1383557" cy="584775"/>
            <a:chOff x="2087546" y="3257240"/>
            <a:chExt cx="1383557" cy="58477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F43209-D37E-9DFC-11EA-0424F4AF8EB8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 flipV="1">
              <a:off x="2087546" y="3309892"/>
              <a:ext cx="1383557" cy="310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F5AEC8-BBB6-AF36-FAF6-9C71D2589843}"/>
                </a:ext>
              </a:extLst>
            </p:cNvPr>
            <p:cNvSpPr txBox="1"/>
            <p:nvPr/>
          </p:nvSpPr>
          <p:spPr>
            <a:xfrm>
              <a:off x="2560512" y="3257240"/>
              <a:ext cx="737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[7]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7C372E-E0A1-FD6C-B69D-F51D34758E26}"/>
                  </a:ext>
                </a:extLst>
              </p:cNvPr>
              <p:cNvSpPr txBox="1"/>
              <p:nvPr/>
            </p:nvSpPr>
            <p:spPr>
              <a:xfrm>
                <a:off x="5222854" y="6222257"/>
                <a:ext cx="58058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[7] Raginsky. “Strong Data Processing Inequalities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000" dirty="0">
                    <a:solidFill>
                      <a:schemeClr val="bg1"/>
                    </a:solidFill>
                  </a:rPr>
                  <a:t>-Sobolev Inequalities for Discrete Channels,” 2016.</a:t>
                </a:r>
              </a:p>
              <a:p>
                <a:r>
                  <a:rPr lang="en-US" sz="1000" dirty="0">
                    <a:solidFill>
                      <a:schemeClr val="bg1"/>
                    </a:solidFill>
                  </a:rPr>
                  <a:t>[8] Beigi. “A New Quantum Data Processing Inequality” 2013.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7C372E-E0A1-FD6C-B69D-F51D3475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854" y="6222257"/>
                <a:ext cx="5805825" cy="400110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6DE48DF5-6421-C57B-F003-763891D7CB83}"/>
              </a:ext>
            </a:extLst>
          </p:cNvPr>
          <p:cNvGrpSpPr/>
          <p:nvPr/>
        </p:nvGrpSpPr>
        <p:grpSpPr>
          <a:xfrm>
            <a:off x="9495431" y="2546692"/>
            <a:ext cx="2435524" cy="2686946"/>
            <a:chOff x="9495431" y="2567012"/>
            <a:chExt cx="2435524" cy="2686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451F150-3381-BF76-1D43-A3B80C7C7467}"/>
                    </a:ext>
                  </a:extLst>
                </p:cNvPr>
                <p:cNvSpPr txBox="1"/>
                <p:nvPr/>
              </p:nvSpPr>
              <p:spPr>
                <a:xfrm>
                  <a:off x="10065444" y="2567012"/>
                  <a:ext cx="1865511" cy="6572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451F150-3381-BF76-1D43-A3B80C7C7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5444" y="2567012"/>
                  <a:ext cx="1865511" cy="6572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C6FB4B-2BF0-2315-0B9D-CA281F353701}"/>
                </a:ext>
              </a:extLst>
            </p:cNvPr>
            <p:cNvSpPr txBox="1"/>
            <p:nvPr/>
          </p:nvSpPr>
          <p:spPr>
            <a:xfrm>
              <a:off x="9495431" y="3868963"/>
              <a:ext cx="23571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Bounds Convergence to Fixed Point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AC69981-B0A9-22F1-2886-9547D6F9F75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6817" y="3224308"/>
              <a:ext cx="0" cy="67489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538429E-3E15-EE21-624A-47C80E524577}"/>
                </a:ext>
              </a:extLst>
            </p:cNvPr>
            <p:cNvSpPr txBox="1"/>
            <p:nvPr/>
          </p:nvSpPr>
          <p:spPr>
            <a:xfrm>
              <a:off x="10808126" y="3247928"/>
              <a:ext cx="719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[9]</a:t>
              </a:r>
            </a:p>
          </p:txBody>
        </p:sp>
      </p:grp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6CC14A93-0FD6-0159-30ED-7D26C0D0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760" y="6433278"/>
            <a:ext cx="1082040" cy="365125"/>
          </a:xfrm>
        </p:spPr>
        <p:txBody>
          <a:bodyPr/>
          <a:lstStyle/>
          <a:p>
            <a:fld id="{A1C4CDFB-F3D7-4286-BE8E-2089EF6147AB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A816A6-D9BC-9140-B858-D7CCBE01C5F7}"/>
              </a:ext>
            </a:extLst>
          </p:cNvPr>
          <p:cNvGrpSpPr/>
          <p:nvPr/>
        </p:nvGrpSpPr>
        <p:grpSpPr>
          <a:xfrm>
            <a:off x="907882" y="1239127"/>
            <a:ext cx="3843256" cy="1656473"/>
            <a:chOff x="907882" y="1239127"/>
            <a:chExt cx="3843256" cy="1656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90337DB-1403-DBAA-85FE-789BC1BC14E9}"/>
                    </a:ext>
                  </a:extLst>
                </p:cNvPr>
                <p:cNvSpPr txBox="1"/>
                <p:nvPr/>
              </p:nvSpPr>
              <p:spPr>
                <a:xfrm>
                  <a:off x="1979004" y="1239127"/>
                  <a:ext cx="203421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3200" dirty="0"/>
                    <a:t>-space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90337DB-1403-DBAA-85FE-789BC1BC1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004" y="1239127"/>
                  <a:ext cx="2034211" cy="492443"/>
                </a:xfrm>
                <a:prstGeom prst="rect">
                  <a:avLst/>
                </a:prstGeom>
                <a:blipFill>
                  <a:blip r:embed="rId9"/>
                  <a:stretch>
                    <a:fillRect t="-23457" r="-11411" b="-506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0C0FE4-EAB4-0B32-B27C-EAE274E05E76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>
            <a:xfrm flipH="1">
              <a:off x="1437817" y="1731570"/>
              <a:ext cx="1558293" cy="11640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FB11AA-EFDA-3E36-6F2D-1C1A12297040}"/>
                </a:ext>
              </a:extLst>
            </p:cNvPr>
            <p:cNvSpPr txBox="1"/>
            <p:nvPr/>
          </p:nvSpPr>
          <p:spPr>
            <a:xfrm>
              <a:off x="907882" y="1961917"/>
              <a:ext cx="737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[4]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9533B5-DFF9-F5DE-202D-CD58BDCB98EF}"/>
                </a:ext>
              </a:extLst>
            </p:cNvPr>
            <p:cNvGrpSpPr/>
            <p:nvPr/>
          </p:nvGrpSpPr>
          <p:grpSpPr>
            <a:xfrm>
              <a:off x="2996110" y="1731570"/>
              <a:ext cx="1755028" cy="1130730"/>
              <a:chOff x="2996110" y="1731570"/>
              <a:chExt cx="1755028" cy="1130730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D5E4FBD-B2FD-0AC9-4394-52F418FD4291}"/>
                  </a:ext>
                </a:extLst>
              </p:cNvPr>
              <p:cNvCxnSpPr>
                <a:cxnSpLocks/>
                <a:stCxn id="8" idx="2"/>
                <a:endCxn id="12" idx="0"/>
              </p:cNvCxnSpPr>
              <p:nvPr/>
            </p:nvCxnSpPr>
            <p:spPr>
              <a:xfrm>
                <a:off x="2996110" y="1731570"/>
                <a:ext cx="1404863" cy="113073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96EED72-2D81-9636-AA79-2D355406037C}"/>
                  </a:ext>
                </a:extLst>
              </p:cNvPr>
              <p:cNvSpPr txBox="1"/>
              <p:nvPr/>
            </p:nvSpPr>
            <p:spPr>
              <a:xfrm>
                <a:off x="4013215" y="1903881"/>
                <a:ext cx="737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[7]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54EE707-28F6-3896-F53B-67254D7BD6B8}"/>
                  </a:ext>
                </a:extLst>
              </p:cNvPr>
              <p:cNvSpPr txBox="1"/>
              <p:nvPr/>
            </p:nvSpPr>
            <p:spPr>
              <a:xfrm>
                <a:off x="5227849" y="6519576"/>
                <a:ext cx="61259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[9] Temme et al. “The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bg1"/>
                    </a:solidFill>
                  </a:rPr>
                  <a:t>-divergence and mixing times of quantum Markov processes,” 2010.</a:t>
                </a:r>
              </a:p>
              <a:p>
                <a:r>
                  <a:rPr lang="en-US" sz="1000" dirty="0">
                    <a:solidFill>
                      <a:schemeClr val="bg1"/>
                    </a:solidFill>
                  </a:rPr>
                  <a:t>[10] Cao &amp; Lu. “Tensorization of the strong data processing inequality for quantum chi-square divergences,” 2019.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54EE707-28F6-3896-F53B-67254D7BD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849" y="6519576"/>
                <a:ext cx="6125951" cy="400110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C6AA50B-34A3-ABA3-3131-2F3E57AD175F}"/>
              </a:ext>
            </a:extLst>
          </p:cNvPr>
          <p:cNvGrpSpPr/>
          <p:nvPr/>
        </p:nvGrpSpPr>
        <p:grpSpPr>
          <a:xfrm>
            <a:off x="5786909" y="2882232"/>
            <a:ext cx="2357120" cy="2802488"/>
            <a:chOff x="5786909" y="2882232"/>
            <a:chExt cx="2357120" cy="280248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05CD60B-2C07-E730-2EEE-016FB272FECB}"/>
                </a:ext>
              </a:extLst>
            </p:cNvPr>
            <p:cNvGrpSpPr/>
            <p:nvPr/>
          </p:nvGrpSpPr>
          <p:grpSpPr>
            <a:xfrm>
              <a:off x="5786909" y="3332836"/>
              <a:ext cx="2357120" cy="2351884"/>
              <a:chOff x="5804044" y="3033185"/>
              <a:chExt cx="2357120" cy="2283695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0BF0560-A556-A813-ACC5-B448FA3F80B2}"/>
                  </a:ext>
                </a:extLst>
              </p:cNvPr>
              <p:cNvCxnSpPr>
                <a:cxnSpLocks/>
                <a:stCxn id="86" idx="2"/>
                <a:endCxn id="37" idx="0"/>
              </p:cNvCxnSpPr>
              <p:nvPr/>
            </p:nvCxnSpPr>
            <p:spPr>
              <a:xfrm>
                <a:off x="6982604" y="3073811"/>
                <a:ext cx="0" cy="47983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1CD3078-7A2F-6644-0191-A33C413EC224}"/>
                  </a:ext>
                </a:extLst>
              </p:cNvPr>
              <p:cNvGrpSpPr/>
              <p:nvPr/>
            </p:nvGrpSpPr>
            <p:grpSpPr>
              <a:xfrm>
                <a:off x="5804044" y="3033185"/>
                <a:ext cx="2357120" cy="2283695"/>
                <a:chOff x="5804044" y="3033185"/>
                <a:chExt cx="2357120" cy="2283695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378DB21-F85E-D319-5EB9-BEC5E1ADC703}"/>
                    </a:ext>
                  </a:extLst>
                </p:cNvPr>
                <p:cNvSpPr txBox="1"/>
                <p:nvPr/>
              </p:nvSpPr>
              <p:spPr>
                <a:xfrm>
                  <a:off x="5804044" y="3553647"/>
                  <a:ext cx="2357120" cy="17632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Some Limits in Information Processing under LO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E721F5D-4460-619B-98AA-D335C718C1C5}"/>
                    </a:ext>
                  </a:extLst>
                </p:cNvPr>
                <p:cNvSpPr txBox="1"/>
                <p:nvPr/>
              </p:nvSpPr>
              <p:spPr>
                <a:xfrm>
                  <a:off x="6374929" y="3033185"/>
                  <a:ext cx="93267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[8]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C01E911-72A6-A7B7-154B-F1D745694B87}"/>
                    </a:ext>
                  </a:extLst>
                </p:cNvPr>
                <p:cNvSpPr txBox="1"/>
                <p:nvPr/>
              </p:nvSpPr>
              <p:spPr>
                <a:xfrm>
                  <a:off x="6200227" y="2882232"/>
                  <a:ext cx="1530484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C01E911-72A6-A7B7-154B-F1D745694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227" y="2882232"/>
                  <a:ext cx="1530484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07624E-9FE2-0C87-1FD4-EA53700D408C}"/>
              </a:ext>
            </a:extLst>
          </p:cNvPr>
          <p:cNvGrpSpPr/>
          <p:nvPr/>
        </p:nvGrpSpPr>
        <p:grpSpPr>
          <a:xfrm>
            <a:off x="6275485" y="1731570"/>
            <a:ext cx="4088286" cy="1143770"/>
            <a:chOff x="6275485" y="1731570"/>
            <a:chExt cx="4088286" cy="114377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427936-6A4A-CD7B-F8AB-274F766CA746}"/>
                </a:ext>
              </a:extLst>
            </p:cNvPr>
            <p:cNvGrpSpPr/>
            <p:nvPr/>
          </p:nvGrpSpPr>
          <p:grpSpPr>
            <a:xfrm>
              <a:off x="7876051" y="1940937"/>
              <a:ext cx="2487720" cy="934403"/>
              <a:chOff x="7876051" y="1940937"/>
              <a:chExt cx="2487720" cy="93440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03E454F-5C36-34F5-0A41-31575B2EAB54}"/>
                  </a:ext>
                </a:extLst>
              </p:cNvPr>
              <p:cNvCxnSpPr>
                <a:cxnSpLocks/>
                <a:stCxn id="13" idx="3"/>
                <a:endCxn id="33" idx="1"/>
              </p:cNvCxnSpPr>
              <p:nvPr/>
            </p:nvCxnSpPr>
            <p:spPr>
              <a:xfrm>
                <a:off x="7876051" y="2004914"/>
                <a:ext cx="2189393" cy="870426"/>
              </a:xfrm>
              <a:prstGeom prst="line">
                <a:avLst/>
              </a:prstGeom>
              <a:ln w="381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3FB51C9B-18C7-B7CD-2631-7293314A5E3C}"/>
                      </a:ext>
                    </a:extLst>
                  </p:cNvPr>
                  <p:cNvSpPr txBox="1"/>
                  <p:nvPr/>
                </p:nvSpPr>
                <p:spPr>
                  <a:xfrm rot="1353019">
                    <a:off x="7921161" y="1940937"/>
                    <a:ext cx="2442610" cy="4662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[10]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3FB51C9B-18C7-B7CD-2631-7293314A5E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53019">
                    <a:off x="7921161" y="1940937"/>
                    <a:ext cx="2442610" cy="46628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292F453-9382-7C8C-4398-45598973C473}"/>
                    </a:ext>
                  </a:extLst>
                </p:cNvPr>
                <p:cNvSpPr txBox="1"/>
                <p:nvPr/>
              </p:nvSpPr>
              <p:spPr>
                <a:xfrm>
                  <a:off x="6275485" y="1731570"/>
                  <a:ext cx="1600566" cy="5466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rad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292F453-9382-7C8C-4398-45598973C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85" y="1731570"/>
                  <a:ext cx="1600566" cy="5466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C3010B-E47A-7D26-619D-334DFFC939F4}"/>
                  </a:ext>
                </a:extLst>
              </p:cNvPr>
              <p:cNvSpPr txBox="1"/>
              <p:nvPr/>
            </p:nvSpPr>
            <p:spPr>
              <a:xfrm rot="16925817">
                <a:off x="6580952" y="2373539"/>
                <a:ext cx="7690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C3010B-E47A-7D26-619D-334DFFC93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925817">
                <a:off x="6580952" y="2373539"/>
                <a:ext cx="76903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 uiExpand="1" build="p"/>
      <p:bldP spid="61" grpId="0" uiExpand="1" build="p"/>
      <p:bldP spid="83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6295AA38-359B-1E84-C3A0-474DBB0981AB}"/>
              </a:ext>
            </a:extLst>
          </p:cNvPr>
          <p:cNvSpPr txBox="1"/>
          <p:nvPr/>
        </p:nvSpPr>
        <p:spPr>
          <a:xfrm>
            <a:off x="5501958" y="2034625"/>
            <a:ext cx="6202064" cy="1384995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Efficient to </a:t>
            </a:r>
          </a:p>
          <a:p>
            <a:r>
              <a:rPr lang="en-US" sz="2800" dirty="0"/>
              <a:t>Compute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EDD263-8096-C1E4-F1B7-83FD1F3530A1}"/>
                  </a:ext>
                </a:extLst>
              </p:cNvPr>
              <p:cNvSpPr txBox="1"/>
              <p:nvPr/>
            </p:nvSpPr>
            <p:spPr>
              <a:xfrm>
                <a:off x="7396230" y="1146836"/>
                <a:ext cx="3599319" cy="57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-spaces [11,12]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EDD263-8096-C1E4-F1B7-83FD1F35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30" y="1146836"/>
                <a:ext cx="3599319" cy="572401"/>
              </a:xfrm>
              <a:prstGeom prst="rect">
                <a:avLst/>
              </a:prstGeom>
              <a:blipFill>
                <a:blip r:embed="rId2"/>
                <a:stretch>
                  <a:fillRect t="-15957" r="-5922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8DF719B-79FF-8939-7CDB-B4742E4F72C8}"/>
              </a:ext>
            </a:extLst>
          </p:cNvPr>
          <p:cNvGrpSpPr/>
          <p:nvPr/>
        </p:nvGrpSpPr>
        <p:grpSpPr>
          <a:xfrm>
            <a:off x="5806758" y="3276283"/>
            <a:ext cx="3265276" cy="2617403"/>
            <a:chOff x="5806758" y="3276283"/>
            <a:chExt cx="3265276" cy="2617403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0998855-FE0A-9C14-F2E0-0CF2F2DA0C42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7439396" y="3276283"/>
              <a:ext cx="157457" cy="8015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51DF21-48F3-1A55-6A78-0AD4C17273D8}"/>
                </a:ext>
              </a:extLst>
            </p:cNvPr>
            <p:cNvSpPr txBox="1"/>
            <p:nvPr/>
          </p:nvSpPr>
          <p:spPr>
            <a:xfrm>
              <a:off x="5806758" y="4077804"/>
              <a:ext cx="326527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Limits in Information Processing under LO (up to non-additivity</a:t>
              </a:r>
            </a:p>
            <a:p>
              <a:pPr algn="ctr"/>
              <a:r>
                <a:rPr lang="en-US" sz="2800" dirty="0"/>
                <a:t>question)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6B946FE-CB10-C178-1DD1-AD3F32940318}"/>
              </a:ext>
            </a:extLst>
          </p:cNvPr>
          <p:cNvGrpSpPr/>
          <p:nvPr/>
        </p:nvGrpSpPr>
        <p:grpSpPr>
          <a:xfrm>
            <a:off x="8362095" y="3021048"/>
            <a:ext cx="1222850" cy="628512"/>
            <a:chOff x="8362095" y="3021048"/>
            <a:chExt cx="1222850" cy="62851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26D3396-03E1-60EA-F309-908B7D141857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8362095" y="3021048"/>
              <a:ext cx="1222850" cy="9014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90A5570-8744-D932-CD27-530FC664C411}"/>
                </a:ext>
              </a:extLst>
            </p:cNvPr>
            <p:cNvSpPr txBox="1"/>
            <p:nvPr/>
          </p:nvSpPr>
          <p:spPr>
            <a:xfrm>
              <a:off x="8511188" y="3064785"/>
              <a:ext cx="884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</p:txBody>
        </p:sp>
      </p:grp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BEC4F8B5-D12A-B72F-DBEC-9E7AF862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B6BCE0C-3C96-861B-CDA4-DF51AEB6842A}"/>
              </a:ext>
            </a:extLst>
          </p:cNvPr>
          <p:cNvGrpSpPr/>
          <p:nvPr/>
        </p:nvGrpSpPr>
        <p:grpSpPr>
          <a:xfrm>
            <a:off x="6896137" y="1719237"/>
            <a:ext cx="2299753" cy="1607299"/>
            <a:chOff x="6896137" y="1719237"/>
            <a:chExt cx="2299753" cy="1607299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9D526D5-3FF3-4652-C155-F55775CFBB15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>
              <a:off x="7596853" y="1719237"/>
              <a:ext cx="1599037" cy="10646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9A49779-0C39-56BA-E788-B3E8E3170028}"/>
                    </a:ext>
                  </a:extLst>
                </p:cNvPr>
                <p:cNvSpPr txBox="1"/>
                <p:nvPr/>
              </p:nvSpPr>
              <p:spPr>
                <a:xfrm>
                  <a:off x="6896137" y="2794659"/>
                  <a:ext cx="1505669" cy="5318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9A49779-0C39-56BA-E788-B3E8E3170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137" y="2794659"/>
                  <a:ext cx="1505669" cy="5318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8C0C84-CF1F-3651-5E2A-356BFFCD014A}"/>
                  </a:ext>
                </a:extLst>
              </p:cNvPr>
              <p:cNvSpPr txBox="1"/>
              <p:nvPr/>
            </p:nvSpPr>
            <p:spPr>
              <a:xfrm>
                <a:off x="1979004" y="1239127"/>
                <a:ext cx="2034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-space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8C0C84-CF1F-3651-5E2A-356BFFCD0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004" y="1239127"/>
                <a:ext cx="2034211" cy="492443"/>
              </a:xfrm>
              <a:prstGeom prst="rect">
                <a:avLst/>
              </a:prstGeom>
              <a:blipFill>
                <a:blip r:embed="rId4"/>
                <a:stretch>
                  <a:fillRect t="-23457" r="-11411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945EC85-E1EB-19B5-5971-3B36CE775018}"/>
              </a:ext>
            </a:extLst>
          </p:cNvPr>
          <p:cNvSpPr txBox="1"/>
          <p:nvPr/>
        </p:nvSpPr>
        <p:spPr>
          <a:xfrm>
            <a:off x="232072" y="474859"/>
            <a:ext cx="472225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u="sng" dirty="0"/>
              <a:t>Classical Information 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4B586-7827-AD4E-436B-7F2171F2CDC7}"/>
              </a:ext>
            </a:extLst>
          </p:cNvPr>
          <p:cNvSpPr txBox="1"/>
          <p:nvPr/>
        </p:nvSpPr>
        <p:spPr>
          <a:xfrm>
            <a:off x="5893741" y="477161"/>
            <a:ext cx="49190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u="sng" dirty="0"/>
              <a:t>Quantum Information Theory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584CF8-C8FE-34B2-9D61-129527386A44}"/>
              </a:ext>
            </a:extLst>
          </p:cNvPr>
          <p:cNvGrpSpPr/>
          <p:nvPr/>
        </p:nvGrpSpPr>
        <p:grpSpPr>
          <a:xfrm>
            <a:off x="788088" y="1731570"/>
            <a:ext cx="2208022" cy="1656473"/>
            <a:chOff x="1193800" y="1731570"/>
            <a:chExt cx="2208022" cy="1656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C9D717-75AE-6B21-55F6-C7F692BC0676}"/>
                    </a:ext>
                  </a:extLst>
                </p:cNvPr>
                <p:cNvSpPr txBox="1"/>
                <p:nvPr/>
              </p:nvSpPr>
              <p:spPr>
                <a:xfrm>
                  <a:off x="1193800" y="2895600"/>
                  <a:ext cx="12994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𝑋𝑌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4686F3A-0EAB-BDAE-696D-871C1D082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800" y="2895600"/>
                  <a:ext cx="1299458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ED9AA5-8358-E7ED-1395-48C1F9E3882D}"/>
                </a:ext>
              </a:extLst>
            </p:cNvPr>
            <p:cNvCxnSpPr>
              <a:stCxn id="2" idx="2"/>
              <a:endCxn id="13" idx="0"/>
            </p:cNvCxnSpPr>
            <p:nvPr/>
          </p:nvCxnSpPr>
          <p:spPr>
            <a:xfrm flipH="1">
              <a:off x="1843529" y="1731570"/>
              <a:ext cx="1558293" cy="11640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151BC6-DB46-3D52-CF50-0A29E62037A2}"/>
              </a:ext>
            </a:extLst>
          </p:cNvPr>
          <p:cNvGrpSpPr/>
          <p:nvPr/>
        </p:nvGrpSpPr>
        <p:grpSpPr>
          <a:xfrm>
            <a:off x="3144838" y="2862300"/>
            <a:ext cx="2357120" cy="2802602"/>
            <a:chOff x="3550550" y="3030680"/>
            <a:chExt cx="2357120" cy="2802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04C0434-F06D-1FE0-B2CB-79AA224E4826}"/>
                    </a:ext>
                  </a:extLst>
                </p:cNvPr>
                <p:cNvSpPr txBox="1"/>
                <p:nvPr/>
              </p:nvSpPr>
              <p:spPr>
                <a:xfrm>
                  <a:off x="3876815" y="3030680"/>
                  <a:ext cx="1859740" cy="558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𝒲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6E07D4D-1C0A-D975-4665-952F59346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815" y="3030680"/>
                  <a:ext cx="1859740" cy="5584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A98DBA-757F-1FBA-6432-11496457BDF1}"/>
                </a:ext>
              </a:extLst>
            </p:cNvPr>
            <p:cNvSpPr txBox="1"/>
            <p:nvPr/>
          </p:nvSpPr>
          <p:spPr>
            <a:xfrm>
              <a:off x="3550550" y="4017400"/>
              <a:ext cx="23571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Limits in Sequential Information Processing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5453673-5766-0BC4-D5EB-2AB756FD49EA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4806685" y="3589103"/>
              <a:ext cx="0" cy="5633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5891CB-E705-9FAE-6B3A-E444A26A28CD}"/>
              </a:ext>
            </a:extLst>
          </p:cNvPr>
          <p:cNvGrpSpPr/>
          <p:nvPr/>
        </p:nvGrpSpPr>
        <p:grpSpPr>
          <a:xfrm>
            <a:off x="259257" y="3388043"/>
            <a:ext cx="2357120" cy="2276858"/>
            <a:chOff x="664969" y="3556423"/>
            <a:chExt cx="2357120" cy="22768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94A48C-3A64-C699-92BD-BB07AE563F11}"/>
                </a:ext>
              </a:extLst>
            </p:cNvPr>
            <p:cNvSpPr txBox="1"/>
            <p:nvPr/>
          </p:nvSpPr>
          <p:spPr>
            <a:xfrm>
              <a:off x="664969" y="4017399"/>
              <a:ext cx="23571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Limits in Information Processing under LO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8E7F73-7628-157D-4730-1DD87D2DBC9A}"/>
                </a:ext>
              </a:extLst>
            </p:cNvPr>
            <p:cNvCxnSpPr>
              <a:cxnSpLocks/>
              <a:stCxn id="13" idx="2"/>
              <a:endCxn id="28" idx="0"/>
            </p:cNvCxnSpPr>
            <p:nvPr/>
          </p:nvCxnSpPr>
          <p:spPr>
            <a:xfrm>
              <a:off x="1843529" y="3556423"/>
              <a:ext cx="0" cy="4609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E35BA8-5152-88C3-72CA-BA8068F71140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2087546" y="3141512"/>
            <a:ext cx="1383557" cy="31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2AECD5-7ED5-87EF-7D76-0CEA51E01A63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>
            <a:off x="2996110" y="1731570"/>
            <a:ext cx="1404863" cy="11307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D17A9F6-B898-8DCD-7029-E39F2E7C7F55}"/>
              </a:ext>
            </a:extLst>
          </p:cNvPr>
          <p:cNvGrpSpPr/>
          <p:nvPr/>
        </p:nvGrpSpPr>
        <p:grpSpPr>
          <a:xfrm>
            <a:off x="9195890" y="1719237"/>
            <a:ext cx="2255335" cy="1630459"/>
            <a:chOff x="9195890" y="1719237"/>
            <a:chExt cx="2255335" cy="1630459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CB58EA1-29F6-02A6-31D7-61809908A83C}"/>
                </a:ext>
              </a:extLst>
            </p:cNvPr>
            <p:cNvCxnSpPr>
              <a:cxnSpLocks/>
              <a:stCxn id="31" idx="2"/>
              <a:endCxn id="33" idx="0"/>
            </p:cNvCxnSpPr>
            <p:nvPr/>
          </p:nvCxnSpPr>
          <p:spPr>
            <a:xfrm>
              <a:off x="9195890" y="1719237"/>
              <a:ext cx="1322195" cy="9731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7B27146-3E95-A6F7-4008-D47E460937FA}"/>
                    </a:ext>
                  </a:extLst>
                </p:cNvPr>
                <p:cNvSpPr txBox="1"/>
                <p:nvPr/>
              </p:nvSpPr>
              <p:spPr>
                <a:xfrm>
                  <a:off x="9584945" y="2692400"/>
                  <a:ext cx="1866280" cy="6572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7B27146-3E95-A6F7-4008-D47E46093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945" y="2692400"/>
                  <a:ext cx="1866280" cy="6572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972625C-D9D7-4DB3-99BA-1FB3495D8DB3}"/>
              </a:ext>
            </a:extLst>
          </p:cNvPr>
          <p:cNvGrpSpPr/>
          <p:nvPr/>
        </p:nvGrpSpPr>
        <p:grpSpPr>
          <a:xfrm>
            <a:off x="9495431" y="3219197"/>
            <a:ext cx="2357120" cy="2445328"/>
            <a:chOff x="9495431" y="3219197"/>
            <a:chExt cx="2357120" cy="2445328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99CAE3A-4050-80F1-7E8D-2FFD4881B474}"/>
                </a:ext>
              </a:extLst>
            </p:cNvPr>
            <p:cNvCxnSpPr>
              <a:cxnSpLocks/>
            </p:cNvCxnSpPr>
            <p:nvPr/>
          </p:nvCxnSpPr>
          <p:spPr>
            <a:xfrm>
              <a:off x="10518085" y="3349696"/>
              <a:ext cx="0" cy="4542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0835FEE-7F7E-4EF5-3858-66E0C1579A55}"/>
                </a:ext>
              </a:extLst>
            </p:cNvPr>
            <p:cNvGrpSpPr/>
            <p:nvPr/>
          </p:nvGrpSpPr>
          <p:grpSpPr>
            <a:xfrm>
              <a:off x="9495431" y="3219197"/>
              <a:ext cx="2357120" cy="2445328"/>
              <a:chOff x="9495431" y="3219197"/>
              <a:chExt cx="2357120" cy="244532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D015A72-DFA0-2F5D-FE85-BEE2FFA2D681}"/>
                  </a:ext>
                </a:extLst>
              </p:cNvPr>
              <p:cNvSpPr txBox="1"/>
              <p:nvPr/>
            </p:nvSpPr>
            <p:spPr>
              <a:xfrm>
                <a:off x="10486237" y="3219197"/>
                <a:ext cx="7191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[2]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293B5B9-7F3D-CEFA-7B53-9BBE1A6885D5}"/>
                  </a:ext>
                </a:extLst>
              </p:cNvPr>
              <p:cNvSpPr txBox="1"/>
              <p:nvPr/>
            </p:nvSpPr>
            <p:spPr>
              <a:xfrm>
                <a:off x="9495431" y="3848643"/>
                <a:ext cx="235712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Limits in Sequential Information Processing</a:t>
                </a: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B568CFB-73CC-8A07-BF97-3C9F9031B150}"/>
              </a:ext>
            </a:extLst>
          </p:cNvPr>
          <p:cNvSpPr txBox="1"/>
          <p:nvPr/>
        </p:nvSpPr>
        <p:spPr>
          <a:xfrm>
            <a:off x="259257" y="6349001"/>
            <a:ext cx="566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[11] Petz. “Monotone Metrics on Matrix Spaces,” 1996.</a:t>
            </a:r>
          </a:p>
          <a:p>
            <a:r>
              <a:rPr lang="fr-FR" sz="1000" dirty="0">
                <a:solidFill>
                  <a:schemeClr val="bg1"/>
                </a:solidFill>
              </a:rPr>
              <a:t>[12</a:t>
            </a:r>
            <a:r>
              <a:rPr lang="en-US" sz="1000" dirty="0">
                <a:solidFill>
                  <a:schemeClr val="bg1"/>
                </a:solidFill>
              </a:rPr>
              <a:t>] Petz. “Covariance and Fisher Information in Quantum Mechanics,” 2002.</a:t>
            </a:r>
            <a:endParaRPr lang="fr-FR" sz="1000" dirty="0">
              <a:solidFill>
                <a:schemeClr val="bg1"/>
              </a:solidFill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9B272E4-9A95-7754-8435-F64C4107BBF4}"/>
              </a:ext>
            </a:extLst>
          </p:cNvPr>
          <p:cNvGrpSpPr/>
          <p:nvPr/>
        </p:nvGrpSpPr>
        <p:grpSpPr>
          <a:xfrm>
            <a:off x="7666843" y="3410434"/>
            <a:ext cx="3492983" cy="2897711"/>
            <a:chOff x="7666843" y="3410434"/>
            <a:chExt cx="3492983" cy="2897711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F0C0578-EB6A-CB20-0B20-D0B46F33B82D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9413335" y="5243332"/>
              <a:ext cx="314052" cy="5415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E3C8E2D-9AEC-D7A3-7990-806C846A94A5}"/>
                </a:ext>
              </a:extLst>
            </p:cNvPr>
            <p:cNvSpPr txBox="1"/>
            <p:nvPr/>
          </p:nvSpPr>
          <p:spPr>
            <a:xfrm>
              <a:off x="7666843" y="5784925"/>
              <a:ext cx="3492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Efficient Mixing Times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8625974-0A15-1390-9555-92B7EBC395C6}"/>
                </a:ext>
              </a:extLst>
            </p:cNvPr>
            <p:cNvCxnSpPr>
              <a:cxnSpLocks/>
            </p:cNvCxnSpPr>
            <p:nvPr/>
          </p:nvCxnSpPr>
          <p:spPr>
            <a:xfrm>
              <a:off x="9215261" y="3410434"/>
              <a:ext cx="95576" cy="23744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70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1" grpId="0"/>
      <p:bldP spid="8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31D15F-4573-6551-CFA8-A3274D4D55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Petz’s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-Measure Spaces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31D15F-4573-6551-CFA8-A3274D4D5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734" b="-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73F38-57CD-8D2D-9F11-27818B3987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941"/>
                <a:ext cx="10515600" cy="7172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Classically,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Euc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73F38-57CD-8D2D-9F11-27818B398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941"/>
                <a:ext cx="10515600" cy="717233"/>
              </a:xfrm>
              <a:blipFill>
                <a:blip r:embed="rId3"/>
                <a:stretch>
                  <a:fillRect l="-1507" t="-1282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A501E-3A26-B52F-451D-3F17A620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F960149-AA99-DB50-58BB-20C5C54751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11767"/>
                <a:ext cx="10515600" cy="717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F960149-AA99-DB50-58BB-20C5C5475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11767"/>
                <a:ext cx="10515600" cy="717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3A81C63-F734-D874-1ACB-7841088436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756" y="3863362"/>
                <a:ext cx="11331615" cy="1315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Fact: </a:t>
                </a:r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,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and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3A81C63-F734-D874-1ACB-784108843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6" y="3863362"/>
                <a:ext cx="11331615" cy="1315160"/>
              </a:xfrm>
              <a:prstGeom prst="rect">
                <a:avLst/>
              </a:prstGeom>
              <a:blipFill>
                <a:blip r:embed="rId5"/>
                <a:stretch>
                  <a:fillRect l="-1345" t="-8837" r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E73135-4C4D-D8C9-0C59-F3A2FDED68AA}"/>
              </a:ext>
            </a:extLst>
          </p:cNvPr>
          <p:cNvSpPr txBox="1">
            <a:spLocks/>
          </p:cNvSpPr>
          <p:nvPr/>
        </p:nvSpPr>
        <p:spPr>
          <a:xfrm>
            <a:off x="3002183" y="5367059"/>
            <a:ext cx="6187633" cy="642017"/>
          </a:xfrm>
          <a:prstGeom prst="rect">
            <a:avLst/>
          </a:prstGeom>
          <a:ln w="38100">
            <a:solidFill>
              <a:srgbClr val="4472C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Goal: </a:t>
            </a:r>
            <a:r>
              <a:rPr lang="en-US" dirty="0"/>
              <a:t>Lift this to quantum theory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8F268-1685-600D-B51E-62000D3CD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3289-CEE1-927C-DA0F-051F8C6516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Petz’s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-Measure Spaces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3289-CEE1-927C-DA0F-051F8C651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734" b="-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E14DE-3CFC-D328-8C6E-2536ED87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B2B4227-820A-ACB8-4AE5-7482F672D9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158" y="1336996"/>
                <a:ext cx="11331615" cy="1315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Fact: </a:t>
                </a:r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,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and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B2B4227-820A-ACB8-4AE5-7482F672D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8" y="1336996"/>
                <a:ext cx="11331615" cy="1315160"/>
              </a:xfrm>
              <a:prstGeom prst="rect">
                <a:avLst/>
              </a:prstGeom>
              <a:blipFill>
                <a:blip r:embed="rId3"/>
                <a:stretch>
                  <a:fillRect l="-1345" t="-8796" r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CA6B726-675A-56C5-D7AA-1F0CD88123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158" y="3014567"/>
                <a:ext cx="11331615" cy="31431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Thm [11]: </a:t>
                </a:r>
                <a:r>
                  <a:rPr lang="en-US" dirty="0"/>
                  <a:t>A family of inner products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⋅,⋅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/>
                  <a:t> parameterized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well-behaved and satisfies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CPTP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is operator monotone and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⟨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CA6B726-675A-56C5-D7AA-1F0CD8812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8" y="3014567"/>
                <a:ext cx="11331615" cy="3143165"/>
              </a:xfrm>
              <a:prstGeom prst="rect">
                <a:avLst/>
              </a:prstGeom>
              <a:blipFill>
                <a:blip r:embed="rId4"/>
                <a:stretch>
                  <a:fillRect l="-1237" t="-6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9B1C6AF-3DB2-9F86-A779-63AA22F607DB}"/>
              </a:ext>
            </a:extLst>
          </p:cNvPr>
          <p:cNvSpPr txBox="1"/>
          <p:nvPr/>
        </p:nvSpPr>
        <p:spPr>
          <a:xfrm>
            <a:off x="259257" y="6349001"/>
            <a:ext cx="566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[11] Petz. “Monotone Metrics on Matrix Spaces,” 1996..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CE29D-80E8-D2E5-8066-98940A6C0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5B128D-DFA8-9343-E18D-5523D6BA32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Petz’s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-Measure Spaces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5B128D-DFA8-9343-E18D-5523D6BA3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734" b="-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3167A-4EC2-C480-5E00-6BA3FC8C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CDFB-F3D7-4286-BE8E-2089EF6147A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599B79-FB0B-6F42-9A5B-BC26F01256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192" y="4326104"/>
                <a:ext cx="11331615" cy="1315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Cor: </a:t>
                </a:r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op. mon.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599B79-FB0B-6F42-9A5B-BC26F0125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2" y="4326104"/>
                <a:ext cx="11331615" cy="1315160"/>
              </a:xfrm>
              <a:prstGeom prst="rect">
                <a:avLst/>
              </a:prstGeom>
              <a:blipFill>
                <a:blip r:embed="rId3"/>
                <a:stretch>
                  <a:fillRect l="-1399" t="-9767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A3BFF-E96E-F4EE-D0B2-E14DFD82F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0308" y="1478287"/>
                <a:ext cx="10515600" cy="7172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Quantumly,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op. mon.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A3BFF-E96E-F4EE-D0B2-E14DFD82F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308" y="1478287"/>
                <a:ext cx="10515600" cy="717233"/>
              </a:xfrm>
              <a:blipFill>
                <a:blip r:embed="rId4"/>
                <a:stretch>
                  <a:fillRect l="-1507" t="-11966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9754DC6-7E95-C88E-C123-7ED065B836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308" y="2563551"/>
                <a:ext cx="11171499" cy="1633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Va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9754DC6-7E95-C88E-C123-7ED065B83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8" y="2563551"/>
                <a:ext cx="11171499" cy="1633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Ian_Presentation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n_Presentation_Theme" id="{4102CEDA-19E1-4760-A496-3E286DA5D44E}" vid="{B979F065-84B3-42D9-856E-5CA1F64EB0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Ian_Presentation_Theme</Template>
  <TotalTime>1641</TotalTime>
  <Words>2676</Words>
  <Application>Microsoft Office PowerPoint</Application>
  <PresentationFormat>Widescreen</PresentationFormat>
  <Paragraphs>403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Calibri</vt:lpstr>
      <vt:lpstr>Cambria Math</vt:lpstr>
      <vt:lpstr>Source Sans Pro</vt:lpstr>
      <vt:lpstr>Ian_Presentation_Theme</vt:lpstr>
      <vt:lpstr>Understanding “Fully Quantum” Correlations via Non-Commutative Probability Theory</vt:lpstr>
      <vt:lpstr>Outline</vt:lpstr>
      <vt:lpstr>Operational Motivation</vt:lpstr>
      <vt:lpstr>Operational Motivation</vt:lpstr>
      <vt:lpstr>PowerPoint Presentation</vt:lpstr>
      <vt:lpstr>PowerPoint Presentation</vt:lpstr>
      <vt:lpstr>Petz’s L_f^2 (σ)-Measure Spaces</vt:lpstr>
      <vt:lpstr>Petz’s L_f^2 (σ)-Measure Spaces</vt:lpstr>
      <vt:lpstr>Petz’s L_f^2 (σ)-Measure Spaces</vt:lpstr>
      <vt:lpstr>Choice of Operator Monotone Function</vt:lpstr>
      <vt:lpstr>Outline</vt:lpstr>
      <vt:lpstr>Classical Maximal Correlation Coefficient</vt:lpstr>
      <vt:lpstr>Quantum Maximal Correlation Coefficients</vt:lpstr>
      <vt:lpstr>Quantum Maximal Correlation Coefficients</vt:lpstr>
      <vt:lpstr>Quantum Maximal Correlation Coefficients</vt:lpstr>
      <vt:lpstr>Quantum Maximal Correlation Coefficients</vt:lpstr>
      <vt:lpstr>Quantum Maximal Correlation Coefficients</vt:lpstr>
      <vt:lpstr>Q. Max. Corr. Coeffs. as Strong Monotones</vt:lpstr>
      <vt:lpstr>Asymptotic Common Data (ACD)</vt:lpstr>
      <vt:lpstr>Outline</vt:lpstr>
      <vt:lpstr>The Classical Theory’s Correspondence</vt:lpstr>
      <vt:lpstr>The Quantum Theory’s Correspondence</vt:lpstr>
      <vt:lpstr>Quantum Couplings</vt:lpstr>
      <vt:lpstr>The Quantum Theory’s Correspondence</vt:lpstr>
      <vt:lpstr>The Quantum Theory’s Correspondence</vt:lpstr>
      <vt:lpstr>Reversibility</vt:lpstr>
      <vt:lpstr>Computing Contraction</vt:lpstr>
      <vt:lpstr>Computing Contraction</vt:lpstr>
      <vt:lpstr>Outlook</vt:lpstr>
      <vt:lpstr>Some Open Questions</vt:lpstr>
      <vt:lpstr>Thank You For Listening!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Thomas George</dc:creator>
  <cp:lastModifiedBy>George, Ian</cp:lastModifiedBy>
  <cp:revision>116</cp:revision>
  <dcterms:created xsi:type="dcterms:W3CDTF">2025-07-28T03:59:01Z</dcterms:created>
  <dcterms:modified xsi:type="dcterms:W3CDTF">2026-03-18T01:39:18Z</dcterms:modified>
</cp:coreProperties>
</file>